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83" r:id="rId4"/>
    <p:sldId id="303" r:id="rId5"/>
    <p:sldId id="304" r:id="rId6"/>
    <p:sldId id="305" r:id="rId7"/>
    <p:sldId id="306" r:id="rId8"/>
    <p:sldId id="307" r:id="rId9"/>
    <p:sldId id="308" r:id="rId10"/>
    <p:sldId id="309" r:id="rId11"/>
    <p:sldId id="310" r:id="rId12"/>
    <p:sldId id="311" r:id="rId13"/>
    <p:sldId id="312" r:id="rId14"/>
    <p:sldId id="276" r:id="rId15"/>
    <p:sldId id="269" r:id="rId16"/>
    <p:sldId id="268" r:id="rId17"/>
    <p:sldId id="270" r:id="rId18"/>
    <p:sldId id="313" r:id="rId19"/>
    <p:sldId id="314" r:id="rId20"/>
    <p:sldId id="315" r:id="rId21"/>
    <p:sldId id="316" r:id="rId22"/>
    <p:sldId id="261" r:id="rId23"/>
    <p:sldId id="266" r:id="rId24"/>
    <p:sldId id="271" r:id="rId25"/>
    <p:sldId id="278" r:id="rId26"/>
    <p:sldId id="284" r:id="rId27"/>
    <p:sldId id="301" r:id="rId28"/>
    <p:sldId id="285" r:id="rId29"/>
    <p:sldId id="286" r:id="rId30"/>
    <p:sldId id="287" r:id="rId31"/>
    <p:sldId id="288" r:id="rId32"/>
    <p:sldId id="289" r:id="rId33"/>
    <p:sldId id="299" r:id="rId34"/>
    <p:sldId id="300" r:id="rId35"/>
    <p:sldId id="275"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0000FF"/>
    <a:srgbClr val="00FF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132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I:\Project%20work\4%20selected%20stations\Sagar.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I:\Project%20work\4%20selected%20stations\Sag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final_jjas!$B$2</c:f>
              <c:strCache>
                <c:ptCount val="1"/>
                <c:pt idx="0">
                  <c:v>OBS</c:v>
                </c:pt>
              </c:strCache>
            </c:strRef>
          </c:tx>
          <c:spPr>
            <a:ln w="38100">
              <a:solidFill>
                <a:schemeClr val="tx1"/>
              </a:solidFill>
            </a:ln>
          </c:spPr>
          <c:marker>
            <c:symbol val="none"/>
          </c:marker>
          <c:cat>
            <c:numRef>
              <c:f>final_jjas!$A$3:$A$107</c:f>
              <c:numCache>
                <c:formatCode>General</c:formatCode>
                <c:ptCount val="105"/>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pt idx="100">
                  <c:v>2001</c:v>
                </c:pt>
                <c:pt idx="101">
                  <c:v>2002</c:v>
                </c:pt>
                <c:pt idx="102">
                  <c:v>2003</c:v>
                </c:pt>
                <c:pt idx="103">
                  <c:v>2004</c:v>
                </c:pt>
                <c:pt idx="104">
                  <c:v>2005</c:v>
                </c:pt>
              </c:numCache>
            </c:numRef>
          </c:cat>
          <c:val>
            <c:numRef>
              <c:f>final_jjas!$B$3:$B$107</c:f>
              <c:numCache>
                <c:formatCode>General</c:formatCode>
                <c:ptCount val="105"/>
                <c:pt idx="0">
                  <c:v>1160</c:v>
                </c:pt>
                <c:pt idx="1">
                  <c:v>908.90000000000009</c:v>
                </c:pt>
                <c:pt idx="2">
                  <c:v>1081</c:v>
                </c:pt>
                <c:pt idx="3">
                  <c:v>1225.2</c:v>
                </c:pt>
                <c:pt idx="4">
                  <c:v>1099.5</c:v>
                </c:pt>
                <c:pt idx="5">
                  <c:v>871.6</c:v>
                </c:pt>
                <c:pt idx="6">
                  <c:v>1046.5</c:v>
                </c:pt>
                <c:pt idx="7">
                  <c:v>1570</c:v>
                </c:pt>
                <c:pt idx="8">
                  <c:v>1410.6</c:v>
                </c:pt>
                <c:pt idx="9">
                  <c:v>1073.4000000000001</c:v>
                </c:pt>
                <c:pt idx="10">
                  <c:v>706.80000000000007</c:v>
                </c:pt>
                <c:pt idx="11">
                  <c:v>774.5</c:v>
                </c:pt>
                <c:pt idx="12">
                  <c:v>1414.5</c:v>
                </c:pt>
                <c:pt idx="13">
                  <c:v>1053.5999999999999</c:v>
                </c:pt>
                <c:pt idx="14">
                  <c:v>1027.0999999999999</c:v>
                </c:pt>
                <c:pt idx="15">
                  <c:v>1158.9000000000001</c:v>
                </c:pt>
                <c:pt idx="16">
                  <c:v>1093.7</c:v>
                </c:pt>
                <c:pt idx="17">
                  <c:v>988.1</c:v>
                </c:pt>
                <c:pt idx="18">
                  <c:v>1369.2</c:v>
                </c:pt>
                <c:pt idx="19">
                  <c:v>1129.4000000000001</c:v>
                </c:pt>
                <c:pt idx="20">
                  <c:v>1026.8</c:v>
                </c:pt>
                <c:pt idx="21">
                  <c:v>1683.5</c:v>
                </c:pt>
                <c:pt idx="22">
                  <c:v>1010.9</c:v>
                </c:pt>
                <c:pt idx="23">
                  <c:v>913.8</c:v>
                </c:pt>
                <c:pt idx="24">
                  <c:v>832.5</c:v>
                </c:pt>
                <c:pt idx="25">
                  <c:v>1697.2</c:v>
                </c:pt>
                <c:pt idx="26">
                  <c:v>936.49999999999989</c:v>
                </c:pt>
                <c:pt idx="27">
                  <c:v>1555.6</c:v>
                </c:pt>
                <c:pt idx="28">
                  <c:v>1195.7</c:v>
                </c:pt>
                <c:pt idx="29">
                  <c:v>1464.5</c:v>
                </c:pt>
                <c:pt idx="30">
                  <c:v>1126</c:v>
                </c:pt>
                <c:pt idx="31">
                  <c:v>1186.5999999999999</c:v>
                </c:pt>
                <c:pt idx="32">
                  <c:v>1568.7</c:v>
                </c:pt>
                <c:pt idx="33">
                  <c:v>1157.5</c:v>
                </c:pt>
                <c:pt idx="34">
                  <c:v>860</c:v>
                </c:pt>
                <c:pt idx="35">
                  <c:v>1175.4000000000001</c:v>
                </c:pt>
                <c:pt idx="36">
                  <c:v>1578.6</c:v>
                </c:pt>
                <c:pt idx="37">
                  <c:v>867.6</c:v>
                </c:pt>
                <c:pt idx="38">
                  <c:v>1741</c:v>
                </c:pt>
                <c:pt idx="39">
                  <c:v>1108</c:v>
                </c:pt>
                <c:pt idx="40">
                  <c:v>1684.2</c:v>
                </c:pt>
                <c:pt idx="41">
                  <c:v>1479.3</c:v>
                </c:pt>
                <c:pt idx="42">
                  <c:v>1285.0999999999999</c:v>
                </c:pt>
                <c:pt idx="43">
                  <c:v>1342.1</c:v>
                </c:pt>
                <c:pt idx="44">
                  <c:v>640.5</c:v>
                </c:pt>
                <c:pt idx="45">
                  <c:v>1364.7</c:v>
                </c:pt>
                <c:pt idx="46">
                  <c:v>1028</c:v>
                </c:pt>
                <c:pt idx="47">
                  <c:v>1205.2</c:v>
                </c:pt>
                <c:pt idx="48">
                  <c:v>1327.6</c:v>
                </c:pt>
                <c:pt idx="49">
                  <c:v>1506.7</c:v>
                </c:pt>
                <c:pt idx="50">
                  <c:v>1069</c:v>
                </c:pt>
                <c:pt idx="51">
                  <c:v>1384.6</c:v>
                </c:pt>
                <c:pt idx="52">
                  <c:v>1270.3</c:v>
                </c:pt>
                <c:pt idx="53">
                  <c:v>1233.4000000000001</c:v>
                </c:pt>
                <c:pt idx="54">
                  <c:v>1226.8</c:v>
                </c:pt>
                <c:pt idx="55">
                  <c:v>1751.4</c:v>
                </c:pt>
                <c:pt idx="56">
                  <c:v>1229.5999999999999</c:v>
                </c:pt>
                <c:pt idx="57">
                  <c:v>1078.8</c:v>
                </c:pt>
                <c:pt idx="58">
                  <c:v>1231</c:v>
                </c:pt>
                <c:pt idx="59">
                  <c:v>1334.3</c:v>
                </c:pt>
                <c:pt idx="60">
                  <c:v>1683.8</c:v>
                </c:pt>
                <c:pt idx="61">
                  <c:v>2547.1</c:v>
                </c:pt>
                <c:pt idx="62">
                  <c:v>1284.5</c:v>
                </c:pt>
                <c:pt idx="63">
                  <c:v>1025</c:v>
                </c:pt>
                <c:pt idx="64">
                  <c:v>1233.0999999999999</c:v>
                </c:pt>
                <c:pt idx="65">
                  <c:v>992.6</c:v>
                </c:pt>
                <c:pt idx="66">
                  <c:v>1487</c:v>
                </c:pt>
                <c:pt idx="67">
                  <c:v>1623.1</c:v>
                </c:pt>
                <c:pt idx="68">
                  <c:v>1410.8</c:v>
                </c:pt>
                <c:pt idx="69">
                  <c:v>1496.3</c:v>
                </c:pt>
                <c:pt idx="70">
                  <c:v>1696.1</c:v>
                </c:pt>
                <c:pt idx="71">
                  <c:v>1198.0999999999999</c:v>
                </c:pt>
                <c:pt idx="72">
                  <c:v>1566</c:v>
                </c:pt>
                <c:pt idx="73">
                  <c:v>1092.2</c:v>
                </c:pt>
                <c:pt idx="74">
                  <c:v>1279.3</c:v>
                </c:pt>
                <c:pt idx="75">
                  <c:v>1057.4000000000001</c:v>
                </c:pt>
                <c:pt idx="76">
                  <c:v>1547.6</c:v>
                </c:pt>
                <c:pt idx="77">
                  <c:v>1437</c:v>
                </c:pt>
                <c:pt idx="78">
                  <c:v>987.10000000000014</c:v>
                </c:pt>
                <c:pt idx="79">
                  <c:v>1090.3</c:v>
                </c:pt>
                <c:pt idx="80">
                  <c:v>1351.9</c:v>
                </c:pt>
                <c:pt idx="81">
                  <c:v>1089.3</c:v>
                </c:pt>
                <c:pt idx="82">
                  <c:v>1430.4</c:v>
                </c:pt>
                <c:pt idx="83">
                  <c:v>1582.3</c:v>
                </c:pt>
                <c:pt idx="84">
                  <c:v>1086.7</c:v>
                </c:pt>
                <c:pt idx="85">
                  <c:v>1409.9</c:v>
                </c:pt>
                <c:pt idx="86">
                  <c:v>1122.5999999999999</c:v>
                </c:pt>
                <c:pt idx="87">
                  <c:v>1406.6</c:v>
                </c:pt>
                <c:pt idx="88">
                  <c:v>1225.3</c:v>
                </c:pt>
                <c:pt idx="89">
                  <c:v>1368.4</c:v>
                </c:pt>
                <c:pt idx="90">
                  <c:v>1720.6</c:v>
                </c:pt>
                <c:pt idx="91">
                  <c:v>1269.0999999999999</c:v>
                </c:pt>
                <c:pt idx="92">
                  <c:v>1641.4</c:v>
                </c:pt>
                <c:pt idx="93">
                  <c:v>1255.5999999999999</c:v>
                </c:pt>
                <c:pt idx="94">
                  <c:v>1411.3</c:v>
                </c:pt>
                <c:pt idx="95">
                  <c:v>1358.7</c:v>
                </c:pt>
                <c:pt idx="96">
                  <c:v>1197.5999999999999</c:v>
                </c:pt>
                <c:pt idx="97">
                  <c:v>1341.3</c:v>
                </c:pt>
                <c:pt idx="98">
                  <c:v>1637.3</c:v>
                </c:pt>
                <c:pt idx="99">
                  <c:v>1070.5999999999999</c:v>
                </c:pt>
                <c:pt idx="100">
                  <c:v>1353.6</c:v>
                </c:pt>
                <c:pt idx="101">
                  <c:v>1621.1</c:v>
                </c:pt>
                <c:pt idx="102">
                  <c:v>1157.5999999999999</c:v>
                </c:pt>
                <c:pt idx="103">
                  <c:v>1091.7</c:v>
                </c:pt>
                <c:pt idx="104">
                  <c:v>1347.7</c:v>
                </c:pt>
              </c:numCache>
            </c:numRef>
          </c:val>
          <c:smooth val="0"/>
          <c:extLst>
            <c:ext xmlns:c16="http://schemas.microsoft.com/office/drawing/2014/chart" uri="{C3380CC4-5D6E-409C-BE32-E72D297353CC}">
              <c16:uniqueId val="{00000000-4FAC-4064-840A-32DDDDA4F655}"/>
            </c:ext>
          </c:extLst>
        </c:ser>
        <c:ser>
          <c:idx val="1"/>
          <c:order val="1"/>
          <c:tx>
            <c:strRef>
              <c:f>final_jjas!$C$2</c:f>
              <c:strCache>
                <c:ptCount val="1"/>
                <c:pt idx="0">
                  <c:v>MME3</c:v>
                </c:pt>
              </c:strCache>
            </c:strRef>
          </c:tx>
          <c:spPr>
            <a:ln>
              <a:solidFill>
                <a:srgbClr val="FF0000"/>
              </a:solidFill>
            </a:ln>
          </c:spPr>
          <c:marker>
            <c:symbol val="none"/>
          </c:marker>
          <c:cat>
            <c:numRef>
              <c:f>final_jjas!$A$3:$A$107</c:f>
              <c:numCache>
                <c:formatCode>General</c:formatCode>
                <c:ptCount val="105"/>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pt idx="100">
                  <c:v>2001</c:v>
                </c:pt>
                <c:pt idx="101">
                  <c:v>2002</c:v>
                </c:pt>
                <c:pt idx="102">
                  <c:v>2003</c:v>
                </c:pt>
                <c:pt idx="103">
                  <c:v>2004</c:v>
                </c:pt>
                <c:pt idx="104">
                  <c:v>2005</c:v>
                </c:pt>
              </c:numCache>
            </c:numRef>
          </c:cat>
          <c:val>
            <c:numRef>
              <c:f>final_jjas!$C$3:$C$107</c:f>
              <c:numCache>
                <c:formatCode>General</c:formatCode>
                <c:ptCount val="105"/>
                <c:pt idx="0">
                  <c:v>1330.04</c:v>
                </c:pt>
                <c:pt idx="1">
                  <c:v>1455.86</c:v>
                </c:pt>
                <c:pt idx="2">
                  <c:v>1197.56</c:v>
                </c:pt>
                <c:pt idx="3">
                  <c:v>1399.34</c:v>
                </c:pt>
                <c:pt idx="4">
                  <c:v>1208.06</c:v>
                </c:pt>
                <c:pt idx="5">
                  <c:v>1299.6799999999998</c:v>
                </c:pt>
                <c:pt idx="6">
                  <c:v>1255.04</c:v>
                </c:pt>
                <c:pt idx="7">
                  <c:v>1055.6399999999999</c:v>
                </c:pt>
                <c:pt idx="8">
                  <c:v>1188.58</c:v>
                </c:pt>
                <c:pt idx="9">
                  <c:v>1320.3</c:v>
                </c:pt>
                <c:pt idx="10">
                  <c:v>1362.58</c:v>
                </c:pt>
                <c:pt idx="11">
                  <c:v>1163.48</c:v>
                </c:pt>
                <c:pt idx="12">
                  <c:v>1314.1599999999999</c:v>
                </c:pt>
                <c:pt idx="13">
                  <c:v>1316.6599999999999</c:v>
                </c:pt>
                <c:pt idx="14">
                  <c:v>1069.78</c:v>
                </c:pt>
                <c:pt idx="15">
                  <c:v>1115.2</c:v>
                </c:pt>
                <c:pt idx="16">
                  <c:v>1082.52</c:v>
                </c:pt>
                <c:pt idx="17">
                  <c:v>1401.74</c:v>
                </c:pt>
                <c:pt idx="18">
                  <c:v>1187.3799999999999</c:v>
                </c:pt>
                <c:pt idx="19">
                  <c:v>1174.94</c:v>
                </c:pt>
                <c:pt idx="20">
                  <c:v>1174.42</c:v>
                </c:pt>
                <c:pt idx="21">
                  <c:v>1406.34</c:v>
                </c:pt>
                <c:pt idx="22">
                  <c:v>1152.06</c:v>
                </c:pt>
                <c:pt idx="23">
                  <c:v>1294.32</c:v>
                </c:pt>
                <c:pt idx="24">
                  <c:v>1403.28</c:v>
                </c:pt>
                <c:pt idx="25">
                  <c:v>1345.48</c:v>
                </c:pt>
                <c:pt idx="26">
                  <c:v>1119.98</c:v>
                </c:pt>
                <c:pt idx="27">
                  <c:v>1231.74</c:v>
                </c:pt>
                <c:pt idx="28">
                  <c:v>1304.92</c:v>
                </c:pt>
                <c:pt idx="29">
                  <c:v>1194.56</c:v>
                </c:pt>
                <c:pt idx="30">
                  <c:v>1253.42</c:v>
                </c:pt>
                <c:pt idx="31">
                  <c:v>1313.48</c:v>
                </c:pt>
                <c:pt idx="32">
                  <c:v>1246.0999999999999</c:v>
                </c:pt>
                <c:pt idx="33">
                  <c:v>1416.3799999999999</c:v>
                </c:pt>
                <c:pt idx="34">
                  <c:v>1580.74</c:v>
                </c:pt>
                <c:pt idx="35">
                  <c:v>1192.28</c:v>
                </c:pt>
                <c:pt idx="36">
                  <c:v>1391.1399999999999</c:v>
                </c:pt>
                <c:pt idx="37">
                  <c:v>1409.22</c:v>
                </c:pt>
                <c:pt idx="38">
                  <c:v>1321.34</c:v>
                </c:pt>
                <c:pt idx="39">
                  <c:v>1462.08</c:v>
                </c:pt>
                <c:pt idx="40">
                  <c:v>1364.4</c:v>
                </c:pt>
                <c:pt idx="41">
                  <c:v>1330.3</c:v>
                </c:pt>
                <c:pt idx="42">
                  <c:v>1258.22</c:v>
                </c:pt>
                <c:pt idx="43">
                  <c:v>1346.46</c:v>
                </c:pt>
                <c:pt idx="44">
                  <c:v>1121.94</c:v>
                </c:pt>
                <c:pt idx="45">
                  <c:v>1232.6599999999999</c:v>
                </c:pt>
                <c:pt idx="46">
                  <c:v>1160.32</c:v>
                </c:pt>
                <c:pt idx="47">
                  <c:v>1234.08</c:v>
                </c:pt>
                <c:pt idx="48">
                  <c:v>1217.98</c:v>
                </c:pt>
                <c:pt idx="49">
                  <c:v>1343.8799999999999</c:v>
                </c:pt>
                <c:pt idx="50">
                  <c:v>1301.5</c:v>
                </c:pt>
                <c:pt idx="51">
                  <c:v>1069.58</c:v>
                </c:pt>
                <c:pt idx="52">
                  <c:v>1267.02</c:v>
                </c:pt>
                <c:pt idx="53">
                  <c:v>1171.72</c:v>
                </c:pt>
                <c:pt idx="54">
                  <c:v>1372.12</c:v>
                </c:pt>
                <c:pt idx="55">
                  <c:v>1253.1599999999999</c:v>
                </c:pt>
                <c:pt idx="56">
                  <c:v>1078.22</c:v>
                </c:pt>
                <c:pt idx="57">
                  <c:v>1580.8799999999999</c:v>
                </c:pt>
                <c:pt idx="58">
                  <c:v>1337.1</c:v>
                </c:pt>
                <c:pt idx="59">
                  <c:v>1515.42</c:v>
                </c:pt>
                <c:pt idx="60">
                  <c:v>980.98000000000013</c:v>
                </c:pt>
                <c:pt idx="61">
                  <c:v>1448.04</c:v>
                </c:pt>
                <c:pt idx="62">
                  <c:v>1216.74</c:v>
                </c:pt>
                <c:pt idx="63">
                  <c:v>1267.5999999999999</c:v>
                </c:pt>
                <c:pt idx="64">
                  <c:v>1220.6799999999998</c:v>
                </c:pt>
                <c:pt idx="65">
                  <c:v>956.24</c:v>
                </c:pt>
                <c:pt idx="66">
                  <c:v>1371.36</c:v>
                </c:pt>
                <c:pt idx="67">
                  <c:v>1105.6599999999999</c:v>
                </c:pt>
                <c:pt idx="68">
                  <c:v>1248.6799999999998</c:v>
                </c:pt>
                <c:pt idx="69">
                  <c:v>981.85999999999785</c:v>
                </c:pt>
                <c:pt idx="70">
                  <c:v>1377.8799999999999</c:v>
                </c:pt>
                <c:pt idx="71">
                  <c:v>978.37999999999988</c:v>
                </c:pt>
                <c:pt idx="72">
                  <c:v>1272.78</c:v>
                </c:pt>
                <c:pt idx="73">
                  <c:v>1554.48</c:v>
                </c:pt>
                <c:pt idx="74">
                  <c:v>913.08</c:v>
                </c:pt>
                <c:pt idx="75">
                  <c:v>1259.04</c:v>
                </c:pt>
                <c:pt idx="76">
                  <c:v>1409.9</c:v>
                </c:pt>
                <c:pt idx="77">
                  <c:v>1389.06</c:v>
                </c:pt>
                <c:pt idx="78">
                  <c:v>1507.6599999999999</c:v>
                </c:pt>
                <c:pt idx="79">
                  <c:v>1112.8599999999999</c:v>
                </c:pt>
                <c:pt idx="80">
                  <c:v>1092.98</c:v>
                </c:pt>
                <c:pt idx="81">
                  <c:v>1085.6399999999999</c:v>
                </c:pt>
                <c:pt idx="82">
                  <c:v>1202.24</c:v>
                </c:pt>
                <c:pt idx="83">
                  <c:v>1329.8</c:v>
                </c:pt>
                <c:pt idx="84">
                  <c:v>1359.96</c:v>
                </c:pt>
                <c:pt idx="85">
                  <c:v>1400.6599999999999</c:v>
                </c:pt>
                <c:pt idx="86">
                  <c:v>1103.44</c:v>
                </c:pt>
                <c:pt idx="87">
                  <c:v>1520.86</c:v>
                </c:pt>
                <c:pt idx="88">
                  <c:v>1202.76</c:v>
                </c:pt>
                <c:pt idx="89">
                  <c:v>1522.46</c:v>
                </c:pt>
                <c:pt idx="90">
                  <c:v>1387.42</c:v>
                </c:pt>
                <c:pt idx="91">
                  <c:v>1266.28</c:v>
                </c:pt>
                <c:pt idx="92">
                  <c:v>1070.54</c:v>
                </c:pt>
                <c:pt idx="93">
                  <c:v>1295.92</c:v>
                </c:pt>
                <c:pt idx="94">
                  <c:v>1764.92</c:v>
                </c:pt>
                <c:pt idx="95">
                  <c:v>1252.08</c:v>
                </c:pt>
                <c:pt idx="96">
                  <c:v>1137.48</c:v>
                </c:pt>
                <c:pt idx="97">
                  <c:v>1039.7</c:v>
                </c:pt>
                <c:pt idx="98">
                  <c:v>1190.72</c:v>
                </c:pt>
                <c:pt idx="99">
                  <c:v>1343.34</c:v>
                </c:pt>
                <c:pt idx="100">
                  <c:v>1293.3799999999999</c:v>
                </c:pt>
                <c:pt idx="101">
                  <c:v>1113.1199999999999</c:v>
                </c:pt>
                <c:pt idx="102">
                  <c:v>1104.06</c:v>
                </c:pt>
                <c:pt idx="103">
                  <c:v>1249.94</c:v>
                </c:pt>
                <c:pt idx="104">
                  <c:v>1159.4000000000001</c:v>
                </c:pt>
              </c:numCache>
            </c:numRef>
          </c:val>
          <c:smooth val="0"/>
          <c:extLst>
            <c:ext xmlns:c16="http://schemas.microsoft.com/office/drawing/2014/chart" uri="{C3380CC4-5D6E-409C-BE32-E72D297353CC}">
              <c16:uniqueId val="{00000001-4FAC-4064-840A-32DDDDA4F655}"/>
            </c:ext>
          </c:extLst>
        </c:ser>
        <c:ser>
          <c:idx val="2"/>
          <c:order val="2"/>
          <c:tx>
            <c:strRef>
              <c:f>final_jjas!$D$2</c:f>
              <c:strCache>
                <c:ptCount val="1"/>
                <c:pt idx="0">
                  <c:v>MME23</c:v>
                </c:pt>
              </c:strCache>
            </c:strRef>
          </c:tx>
          <c:spPr>
            <a:ln w="57150">
              <a:solidFill>
                <a:srgbClr val="0000FF"/>
              </a:solidFill>
            </a:ln>
          </c:spPr>
          <c:marker>
            <c:symbol val="none"/>
          </c:marker>
          <c:cat>
            <c:numRef>
              <c:f>final_jjas!$A$3:$A$107</c:f>
              <c:numCache>
                <c:formatCode>General</c:formatCode>
                <c:ptCount val="105"/>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pt idx="100">
                  <c:v>2001</c:v>
                </c:pt>
                <c:pt idx="101">
                  <c:v>2002</c:v>
                </c:pt>
                <c:pt idx="102">
                  <c:v>2003</c:v>
                </c:pt>
                <c:pt idx="103">
                  <c:v>2004</c:v>
                </c:pt>
                <c:pt idx="104">
                  <c:v>2005</c:v>
                </c:pt>
              </c:numCache>
            </c:numRef>
          </c:cat>
          <c:val>
            <c:numRef>
              <c:f>final_jjas!$D$3:$D$107</c:f>
              <c:numCache>
                <c:formatCode>General</c:formatCode>
                <c:ptCount val="105"/>
                <c:pt idx="0">
                  <c:v>857.4</c:v>
                </c:pt>
                <c:pt idx="1">
                  <c:v>985.94999999999936</c:v>
                </c:pt>
                <c:pt idx="2">
                  <c:v>864.6</c:v>
                </c:pt>
                <c:pt idx="3">
                  <c:v>913.8</c:v>
                </c:pt>
                <c:pt idx="4">
                  <c:v>931.34999999999786</c:v>
                </c:pt>
                <c:pt idx="5">
                  <c:v>930.15</c:v>
                </c:pt>
                <c:pt idx="6">
                  <c:v>945.75</c:v>
                </c:pt>
                <c:pt idx="7">
                  <c:v>854.55</c:v>
                </c:pt>
                <c:pt idx="8">
                  <c:v>889.05</c:v>
                </c:pt>
                <c:pt idx="9">
                  <c:v>874.05</c:v>
                </c:pt>
                <c:pt idx="10">
                  <c:v>940.5</c:v>
                </c:pt>
                <c:pt idx="11">
                  <c:v>855.3</c:v>
                </c:pt>
                <c:pt idx="12">
                  <c:v>948.75</c:v>
                </c:pt>
                <c:pt idx="13">
                  <c:v>967.05</c:v>
                </c:pt>
                <c:pt idx="14">
                  <c:v>849.9</c:v>
                </c:pt>
                <c:pt idx="15">
                  <c:v>787.8</c:v>
                </c:pt>
                <c:pt idx="16">
                  <c:v>900.6</c:v>
                </c:pt>
                <c:pt idx="17">
                  <c:v>931.2</c:v>
                </c:pt>
                <c:pt idx="18">
                  <c:v>869.84999999999786</c:v>
                </c:pt>
                <c:pt idx="19">
                  <c:v>876.44999999999936</c:v>
                </c:pt>
                <c:pt idx="20">
                  <c:v>919.65</c:v>
                </c:pt>
                <c:pt idx="21">
                  <c:v>909.3</c:v>
                </c:pt>
                <c:pt idx="22">
                  <c:v>885</c:v>
                </c:pt>
                <c:pt idx="23">
                  <c:v>883.34999999999786</c:v>
                </c:pt>
                <c:pt idx="24">
                  <c:v>982.05</c:v>
                </c:pt>
                <c:pt idx="25">
                  <c:v>941.84999999999786</c:v>
                </c:pt>
                <c:pt idx="26">
                  <c:v>883.94999999999936</c:v>
                </c:pt>
                <c:pt idx="27">
                  <c:v>829.5</c:v>
                </c:pt>
                <c:pt idx="28">
                  <c:v>874.2</c:v>
                </c:pt>
                <c:pt idx="29">
                  <c:v>961.2</c:v>
                </c:pt>
                <c:pt idx="30">
                  <c:v>930.75</c:v>
                </c:pt>
                <c:pt idx="31">
                  <c:v>881.1</c:v>
                </c:pt>
                <c:pt idx="32">
                  <c:v>876.9</c:v>
                </c:pt>
                <c:pt idx="33">
                  <c:v>960.44999999999936</c:v>
                </c:pt>
                <c:pt idx="34">
                  <c:v>993.9</c:v>
                </c:pt>
                <c:pt idx="35">
                  <c:v>826.34999999999786</c:v>
                </c:pt>
                <c:pt idx="36">
                  <c:v>927.15</c:v>
                </c:pt>
                <c:pt idx="37">
                  <c:v>862.8</c:v>
                </c:pt>
                <c:pt idx="38">
                  <c:v>887.4</c:v>
                </c:pt>
                <c:pt idx="39">
                  <c:v>935.4</c:v>
                </c:pt>
                <c:pt idx="40">
                  <c:v>895.8</c:v>
                </c:pt>
                <c:pt idx="41">
                  <c:v>880.94999999999936</c:v>
                </c:pt>
                <c:pt idx="42">
                  <c:v>829.65</c:v>
                </c:pt>
                <c:pt idx="43">
                  <c:v>907.34999999999786</c:v>
                </c:pt>
                <c:pt idx="44">
                  <c:v>866.25</c:v>
                </c:pt>
                <c:pt idx="45">
                  <c:v>910.5</c:v>
                </c:pt>
                <c:pt idx="46">
                  <c:v>954.15</c:v>
                </c:pt>
                <c:pt idx="47">
                  <c:v>874.8</c:v>
                </c:pt>
                <c:pt idx="48">
                  <c:v>981.6</c:v>
                </c:pt>
                <c:pt idx="49">
                  <c:v>968.25</c:v>
                </c:pt>
                <c:pt idx="50">
                  <c:v>946.8</c:v>
                </c:pt>
                <c:pt idx="51">
                  <c:v>876.6</c:v>
                </c:pt>
                <c:pt idx="52">
                  <c:v>908.7</c:v>
                </c:pt>
                <c:pt idx="53">
                  <c:v>885.3</c:v>
                </c:pt>
                <c:pt idx="54">
                  <c:v>980.55</c:v>
                </c:pt>
                <c:pt idx="55">
                  <c:v>859.34999999999786</c:v>
                </c:pt>
                <c:pt idx="56">
                  <c:v>864.15</c:v>
                </c:pt>
                <c:pt idx="57">
                  <c:v>994.65</c:v>
                </c:pt>
                <c:pt idx="58">
                  <c:v>812.55</c:v>
                </c:pt>
                <c:pt idx="59">
                  <c:v>942.75</c:v>
                </c:pt>
                <c:pt idx="60">
                  <c:v>876</c:v>
                </c:pt>
                <c:pt idx="61">
                  <c:v>1016.4</c:v>
                </c:pt>
                <c:pt idx="62">
                  <c:v>843.9</c:v>
                </c:pt>
                <c:pt idx="63">
                  <c:v>854.55</c:v>
                </c:pt>
                <c:pt idx="64">
                  <c:v>889.2</c:v>
                </c:pt>
                <c:pt idx="65">
                  <c:v>797.25</c:v>
                </c:pt>
                <c:pt idx="66">
                  <c:v>915.3</c:v>
                </c:pt>
                <c:pt idx="67">
                  <c:v>839.84999999999786</c:v>
                </c:pt>
                <c:pt idx="68">
                  <c:v>839.25</c:v>
                </c:pt>
                <c:pt idx="69">
                  <c:v>896.25</c:v>
                </c:pt>
                <c:pt idx="70">
                  <c:v>959.1</c:v>
                </c:pt>
                <c:pt idx="71">
                  <c:v>870.44999999999936</c:v>
                </c:pt>
                <c:pt idx="72">
                  <c:v>918.6</c:v>
                </c:pt>
                <c:pt idx="73">
                  <c:v>959.25</c:v>
                </c:pt>
                <c:pt idx="74">
                  <c:v>755.7</c:v>
                </c:pt>
                <c:pt idx="75">
                  <c:v>851.7</c:v>
                </c:pt>
                <c:pt idx="76">
                  <c:v>938.7</c:v>
                </c:pt>
                <c:pt idx="77">
                  <c:v>945.75</c:v>
                </c:pt>
                <c:pt idx="78">
                  <c:v>965.7</c:v>
                </c:pt>
                <c:pt idx="79">
                  <c:v>855.9</c:v>
                </c:pt>
                <c:pt idx="80">
                  <c:v>875.7</c:v>
                </c:pt>
                <c:pt idx="81">
                  <c:v>822.3</c:v>
                </c:pt>
                <c:pt idx="82">
                  <c:v>816.3</c:v>
                </c:pt>
                <c:pt idx="83">
                  <c:v>866.4</c:v>
                </c:pt>
                <c:pt idx="84">
                  <c:v>905.4</c:v>
                </c:pt>
                <c:pt idx="85">
                  <c:v>940.34999999999786</c:v>
                </c:pt>
                <c:pt idx="86">
                  <c:v>826.5</c:v>
                </c:pt>
                <c:pt idx="87">
                  <c:v>853.2</c:v>
                </c:pt>
                <c:pt idx="88">
                  <c:v>850.65</c:v>
                </c:pt>
                <c:pt idx="89">
                  <c:v>996</c:v>
                </c:pt>
                <c:pt idx="90">
                  <c:v>864</c:v>
                </c:pt>
                <c:pt idx="91">
                  <c:v>916.5</c:v>
                </c:pt>
                <c:pt idx="92">
                  <c:v>862.8</c:v>
                </c:pt>
                <c:pt idx="93">
                  <c:v>897.44999999999936</c:v>
                </c:pt>
                <c:pt idx="94">
                  <c:v>1025.8499999999999</c:v>
                </c:pt>
                <c:pt idx="95">
                  <c:v>935.1</c:v>
                </c:pt>
                <c:pt idx="96">
                  <c:v>844.5</c:v>
                </c:pt>
                <c:pt idx="97">
                  <c:v>866.7</c:v>
                </c:pt>
                <c:pt idx="98">
                  <c:v>816.9</c:v>
                </c:pt>
                <c:pt idx="99">
                  <c:v>933.3</c:v>
                </c:pt>
                <c:pt idx="100">
                  <c:v>963.15</c:v>
                </c:pt>
                <c:pt idx="101">
                  <c:v>854.1</c:v>
                </c:pt>
                <c:pt idx="102">
                  <c:v>853.34999999999786</c:v>
                </c:pt>
                <c:pt idx="103">
                  <c:v>905.7</c:v>
                </c:pt>
                <c:pt idx="104">
                  <c:v>866.55</c:v>
                </c:pt>
              </c:numCache>
            </c:numRef>
          </c:val>
          <c:smooth val="0"/>
          <c:extLst>
            <c:ext xmlns:c16="http://schemas.microsoft.com/office/drawing/2014/chart" uri="{C3380CC4-5D6E-409C-BE32-E72D297353CC}">
              <c16:uniqueId val="{00000002-4FAC-4064-840A-32DDDDA4F655}"/>
            </c:ext>
          </c:extLst>
        </c:ser>
        <c:dLbls>
          <c:showLegendKey val="0"/>
          <c:showVal val="0"/>
          <c:showCatName val="0"/>
          <c:showSerName val="0"/>
          <c:showPercent val="0"/>
          <c:showBubbleSize val="0"/>
        </c:dLbls>
        <c:smooth val="0"/>
        <c:axId val="51074560"/>
        <c:axId val="51076480"/>
      </c:lineChart>
      <c:catAx>
        <c:axId val="51074560"/>
        <c:scaling>
          <c:orientation val="minMax"/>
        </c:scaling>
        <c:delete val="0"/>
        <c:axPos val="b"/>
        <c:title>
          <c:tx>
            <c:rich>
              <a:bodyPr/>
              <a:lstStyle/>
              <a:p>
                <a:pPr>
                  <a:defRPr lang="en-US" sz="1200"/>
                </a:pPr>
                <a:r>
                  <a:rPr lang="en-US" sz="2400" dirty="0"/>
                  <a:t>YEAR</a:t>
                </a:r>
              </a:p>
            </c:rich>
          </c:tx>
          <c:layout/>
          <c:overlay val="0"/>
        </c:title>
        <c:numFmt formatCode="General" sourceLinked="1"/>
        <c:majorTickMark val="out"/>
        <c:minorTickMark val="none"/>
        <c:tickLblPos val="nextTo"/>
        <c:txPr>
          <a:bodyPr/>
          <a:lstStyle/>
          <a:p>
            <a:pPr>
              <a:defRPr lang="en-US" sz="1050" b="0">
                <a:ln>
                  <a:solidFill>
                    <a:schemeClr val="tx1"/>
                  </a:solidFill>
                </a:ln>
                <a:latin typeface="Times New Roman" pitchFamily="18" charset="0"/>
                <a:cs typeface="Times New Roman" pitchFamily="18" charset="0"/>
              </a:defRPr>
            </a:pPr>
            <a:endParaRPr lang="en-US"/>
          </a:p>
        </c:txPr>
        <c:crossAx val="51076480"/>
        <c:crosses val="autoZero"/>
        <c:auto val="1"/>
        <c:lblAlgn val="ctr"/>
        <c:lblOffset val="100"/>
        <c:tickLblSkip val="2"/>
        <c:tickMarkSkip val="3"/>
        <c:noMultiLvlLbl val="0"/>
      </c:catAx>
      <c:valAx>
        <c:axId val="51076480"/>
        <c:scaling>
          <c:orientation val="minMax"/>
          <c:max val="2500"/>
          <c:min val="500"/>
        </c:scaling>
        <c:delete val="0"/>
        <c:axPos val="l"/>
        <c:title>
          <c:tx>
            <c:rich>
              <a:bodyPr rot="-5400000" vert="horz"/>
              <a:lstStyle/>
              <a:p>
                <a:pPr>
                  <a:defRPr lang="en-US" sz="1800"/>
                </a:pPr>
                <a:r>
                  <a:rPr lang="en-US" sz="1800"/>
                  <a:t>RAINFALL</a:t>
                </a:r>
              </a:p>
            </c:rich>
          </c:tx>
          <c:layout/>
          <c:overlay val="0"/>
        </c:title>
        <c:numFmt formatCode="General" sourceLinked="1"/>
        <c:majorTickMark val="out"/>
        <c:minorTickMark val="none"/>
        <c:tickLblPos val="nextTo"/>
        <c:txPr>
          <a:bodyPr/>
          <a:lstStyle/>
          <a:p>
            <a:pPr>
              <a:defRPr lang="en-US">
                <a:ln>
                  <a:solidFill>
                    <a:schemeClr val="tx1"/>
                  </a:solidFill>
                </a:ln>
              </a:defRPr>
            </a:pPr>
            <a:endParaRPr lang="en-US"/>
          </a:p>
        </c:txPr>
        <c:crossAx val="51074560"/>
        <c:crosses val="autoZero"/>
        <c:crossBetween val="midCat"/>
      </c:valAx>
      <c:spPr>
        <a:ln w="28575">
          <a:solidFill>
            <a:sysClr val="windowText" lastClr="000000"/>
          </a:solidFill>
        </a:ln>
      </c:spPr>
    </c:plotArea>
    <c:legend>
      <c:legendPos val="t"/>
      <c:layout>
        <c:manualLayout>
          <c:xMode val="edge"/>
          <c:yMode val="edge"/>
          <c:x val="0.60629988052568695"/>
          <c:y val="9.3378559221438132E-2"/>
          <c:w val="0.37111397849462363"/>
          <c:h val="0.12654447914558301"/>
        </c:manualLayout>
      </c:layout>
      <c:overlay val="0"/>
      <c:txPr>
        <a:bodyPr/>
        <a:lstStyle/>
        <a:p>
          <a:pPr>
            <a:defRPr lang="en-US" sz="20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902994791666702E-2"/>
          <c:y val="0.12966559692818797"/>
          <c:w val="0.9001040736607151"/>
          <c:h val="0.58727877823944896"/>
        </c:manualLayout>
      </c:layout>
      <c:lineChart>
        <c:grouping val="standard"/>
        <c:varyColors val="0"/>
        <c:ser>
          <c:idx val="0"/>
          <c:order val="0"/>
          <c:tx>
            <c:strRef>
              <c:f>final_jjas!$B$2</c:f>
              <c:strCache>
                <c:ptCount val="1"/>
                <c:pt idx="0">
                  <c:v>OBS</c:v>
                </c:pt>
              </c:strCache>
            </c:strRef>
          </c:tx>
          <c:spPr>
            <a:ln w="28575">
              <a:solidFill>
                <a:schemeClr val="tx1"/>
              </a:solidFill>
            </a:ln>
          </c:spPr>
          <c:marker>
            <c:symbol val="none"/>
          </c:marker>
          <c:cat>
            <c:numRef>
              <c:f>final_jjas!$A$3:$A$107</c:f>
              <c:numCache>
                <c:formatCode>General</c:formatCode>
                <c:ptCount val="105"/>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pt idx="100">
                  <c:v>2001</c:v>
                </c:pt>
                <c:pt idx="101">
                  <c:v>2002</c:v>
                </c:pt>
                <c:pt idx="102">
                  <c:v>2003</c:v>
                </c:pt>
                <c:pt idx="103">
                  <c:v>2004</c:v>
                </c:pt>
                <c:pt idx="104">
                  <c:v>2005</c:v>
                </c:pt>
              </c:numCache>
            </c:numRef>
          </c:cat>
          <c:val>
            <c:numRef>
              <c:f>final_jjas!$B$3:$B$107</c:f>
              <c:numCache>
                <c:formatCode>General</c:formatCode>
                <c:ptCount val="105"/>
                <c:pt idx="0">
                  <c:v>1160</c:v>
                </c:pt>
                <c:pt idx="1">
                  <c:v>908.90000000000009</c:v>
                </c:pt>
                <c:pt idx="2">
                  <c:v>1081</c:v>
                </c:pt>
                <c:pt idx="3">
                  <c:v>1225.2</c:v>
                </c:pt>
                <c:pt idx="4">
                  <c:v>1099.5</c:v>
                </c:pt>
                <c:pt idx="5">
                  <c:v>871.6</c:v>
                </c:pt>
                <c:pt idx="6">
                  <c:v>1046.5</c:v>
                </c:pt>
                <c:pt idx="7">
                  <c:v>1570</c:v>
                </c:pt>
                <c:pt idx="8">
                  <c:v>1410.6</c:v>
                </c:pt>
                <c:pt idx="9">
                  <c:v>1073.4000000000001</c:v>
                </c:pt>
                <c:pt idx="10">
                  <c:v>706.80000000000007</c:v>
                </c:pt>
                <c:pt idx="11">
                  <c:v>774.5</c:v>
                </c:pt>
                <c:pt idx="12">
                  <c:v>1414.5</c:v>
                </c:pt>
                <c:pt idx="13">
                  <c:v>1053.5999999999999</c:v>
                </c:pt>
                <c:pt idx="14">
                  <c:v>1027.0999999999999</c:v>
                </c:pt>
                <c:pt idx="15">
                  <c:v>1158.9000000000001</c:v>
                </c:pt>
                <c:pt idx="16">
                  <c:v>1093.7</c:v>
                </c:pt>
                <c:pt idx="17">
                  <c:v>988.1</c:v>
                </c:pt>
                <c:pt idx="18">
                  <c:v>1369.2</c:v>
                </c:pt>
                <c:pt idx="19">
                  <c:v>1129.4000000000001</c:v>
                </c:pt>
                <c:pt idx="20">
                  <c:v>1026.8</c:v>
                </c:pt>
                <c:pt idx="21">
                  <c:v>1683.5</c:v>
                </c:pt>
                <c:pt idx="22">
                  <c:v>1010.9</c:v>
                </c:pt>
                <c:pt idx="23">
                  <c:v>913.8</c:v>
                </c:pt>
                <c:pt idx="24">
                  <c:v>832.5</c:v>
                </c:pt>
                <c:pt idx="25">
                  <c:v>1697.2</c:v>
                </c:pt>
                <c:pt idx="26">
                  <c:v>936.49999999999989</c:v>
                </c:pt>
                <c:pt idx="27">
                  <c:v>1555.6</c:v>
                </c:pt>
                <c:pt idx="28">
                  <c:v>1195.7</c:v>
                </c:pt>
                <c:pt idx="29">
                  <c:v>1464.5</c:v>
                </c:pt>
                <c:pt idx="30">
                  <c:v>1126</c:v>
                </c:pt>
                <c:pt idx="31">
                  <c:v>1186.5999999999999</c:v>
                </c:pt>
                <c:pt idx="32">
                  <c:v>1568.7</c:v>
                </c:pt>
                <c:pt idx="33">
                  <c:v>1157.5</c:v>
                </c:pt>
                <c:pt idx="34">
                  <c:v>860</c:v>
                </c:pt>
                <c:pt idx="35">
                  <c:v>1175.4000000000001</c:v>
                </c:pt>
                <c:pt idx="36">
                  <c:v>1578.6</c:v>
                </c:pt>
                <c:pt idx="37">
                  <c:v>867.6</c:v>
                </c:pt>
                <c:pt idx="38">
                  <c:v>1741</c:v>
                </c:pt>
                <c:pt idx="39">
                  <c:v>1108</c:v>
                </c:pt>
                <c:pt idx="40">
                  <c:v>1684.2</c:v>
                </c:pt>
                <c:pt idx="41">
                  <c:v>1479.3</c:v>
                </c:pt>
                <c:pt idx="42">
                  <c:v>1285.0999999999999</c:v>
                </c:pt>
                <c:pt idx="43">
                  <c:v>1342.1</c:v>
                </c:pt>
                <c:pt idx="44">
                  <c:v>640.5</c:v>
                </c:pt>
                <c:pt idx="45">
                  <c:v>1364.7</c:v>
                </c:pt>
                <c:pt idx="46">
                  <c:v>1028</c:v>
                </c:pt>
                <c:pt idx="47">
                  <c:v>1205.2</c:v>
                </c:pt>
                <c:pt idx="48">
                  <c:v>1327.6</c:v>
                </c:pt>
                <c:pt idx="49">
                  <c:v>1506.7</c:v>
                </c:pt>
                <c:pt idx="50">
                  <c:v>1069</c:v>
                </c:pt>
                <c:pt idx="51">
                  <c:v>1384.6</c:v>
                </c:pt>
                <c:pt idx="52">
                  <c:v>1270.3</c:v>
                </c:pt>
                <c:pt idx="53">
                  <c:v>1233.4000000000001</c:v>
                </c:pt>
                <c:pt idx="54">
                  <c:v>1226.8</c:v>
                </c:pt>
                <c:pt idx="55">
                  <c:v>1751.4</c:v>
                </c:pt>
                <c:pt idx="56">
                  <c:v>1229.5999999999999</c:v>
                </c:pt>
                <c:pt idx="57">
                  <c:v>1078.8</c:v>
                </c:pt>
                <c:pt idx="58">
                  <c:v>1231</c:v>
                </c:pt>
                <c:pt idx="59">
                  <c:v>1334.3</c:v>
                </c:pt>
                <c:pt idx="60">
                  <c:v>1683.8</c:v>
                </c:pt>
                <c:pt idx="61">
                  <c:v>2547.1</c:v>
                </c:pt>
                <c:pt idx="62">
                  <c:v>1284.5</c:v>
                </c:pt>
                <c:pt idx="63">
                  <c:v>1025</c:v>
                </c:pt>
                <c:pt idx="64">
                  <c:v>1233.0999999999999</c:v>
                </c:pt>
                <c:pt idx="65">
                  <c:v>992.6</c:v>
                </c:pt>
                <c:pt idx="66">
                  <c:v>1487</c:v>
                </c:pt>
                <c:pt idx="67">
                  <c:v>1623.1</c:v>
                </c:pt>
                <c:pt idx="68">
                  <c:v>1410.8</c:v>
                </c:pt>
                <c:pt idx="69">
                  <c:v>1496.3</c:v>
                </c:pt>
                <c:pt idx="70">
                  <c:v>1696.1</c:v>
                </c:pt>
                <c:pt idx="71">
                  <c:v>1198.0999999999999</c:v>
                </c:pt>
                <c:pt idx="72">
                  <c:v>1566</c:v>
                </c:pt>
                <c:pt idx="73">
                  <c:v>1092.2</c:v>
                </c:pt>
                <c:pt idx="74">
                  <c:v>1279.3</c:v>
                </c:pt>
                <c:pt idx="75">
                  <c:v>1057.4000000000001</c:v>
                </c:pt>
                <c:pt idx="76">
                  <c:v>1547.6</c:v>
                </c:pt>
                <c:pt idx="77">
                  <c:v>1437</c:v>
                </c:pt>
                <c:pt idx="78">
                  <c:v>987.10000000000014</c:v>
                </c:pt>
                <c:pt idx="79">
                  <c:v>1090.3</c:v>
                </c:pt>
                <c:pt idx="80">
                  <c:v>1351.9</c:v>
                </c:pt>
                <c:pt idx="81">
                  <c:v>1089.3</c:v>
                </c:pt>
                <c:pt idx="82">
                  <c:v>1430.4</c:v>
                </c:pt>
                <c:pt idx="83">
                  <c:v>1582.3</c:v>
                </c:pt>
                <c:pt idx="84">
                  <c:v>1086.7</c:v>
                </c:pt>
                <c:pt idx="85">
                  <c:v>1409.9</c:v>
                </c:pt>
                <c:pt idx="86">
                  <c:v>1122.5999999999999</c:v>
                </c:pt>
                <c:pt idx="87">
                  <c:v>1406.6</c:v>
                </c:pt>
                <c:pt idx="88">
                  <c:v>1225.3</c:v>
                </c:pt>
                <c:pt idx="89">
                  <c:v>1368.4</c:v>
                </c:pt>
                <c:pt idx="90">
                  <c:v>1720.6</c:v>
                </c:pt>
                <c:pt idx="91">
                  <c:v>1269.0999999999999</c:v>
                </c:pt>
                <c:pt idx="92">
                  <c:v>1641.4</c:v>
                </c:pt>
                <c:pt idx="93">
                  <c:v>1255.5999999999999</c:v>
                </c:pt>
                <c:pt idx="94">
                  <c:v>1411.3</c:v>
                </c:pt>
                <c:pt idx="95">
                  <c:v>1358.7</c:v>
                </c:pt>
                <c:pt idx="96">
                  <c:v>1197.5999999999999</c:v>
                </c:pt>
                <c:pt idx="97">
                  <c:v>1341.3</c:v>
                </c:pt>
                <c:pt idx="98">
                  <c:v>1637.3</c:v>
                </c:pt>
                <c:pt idx="99">
                  <c:v>1070.5999999999999</c:v>
                </c:pt>
                <c:pt idx="100">
                  <c:v>1353.6</c:v>
                </c:pt>
                <c:pt idx="101">
                  <c:v>1621.1</c:v>
                </c:pt>
                <c:pt idx="102">
                  <c:v>1157.5999999999999</c:v>
                </c:pt>
                <c:pt idx="103">
                  <c:v>1091.7</c:v>
                </c:pt>
                <c:pt idx="104">
                  <c:v>1347.7</c:v>
                </c:pt>
              </c:numCache>
            </c:numRef>
          </c:val>
          <c:smooth val="0"/>
          <c:extLst>
            <c:ext xmlns:c16="http://schemas.microsoft.com/office/drawing/2014/chart" uri="{C3380CC4-5D6E-409C-BE32-E72D297353CC}">
              <c16:uniqueId val="{00000000-E172-483D-A2B3-5C9B3C7B9CE6}"/>
            </c:ext>
          </c:extLst>
        </c:ser>
        <c:ser>
          <c:idx val="1"/>
          <c:order val="1"/>
          <c:tx>
            <c:strRef>
              <c:f>final_jjas!$C$2</c:f>
              <c:strCache>
                <c:ptCount val="1"/>
                <c:pt idx="0">
                  <c:v>MME3</c:v>
                </c:pt>
              </c:strCache>
            </c:strRef>
          </c:tx>
          <c:marker>
            <c:symbol val="none"/>
          </c:marker>
          <c:cat>
            <c:numRef>
              <c:f>final_jjas!$A$3:$A$107</c:f>
              <c:numCache>
                <c:formatCode>General</c:formatCode>
                <c:ptCount val="105"/>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pt idx="100">
                  <c:v>2001</c:v>
                </c:pt>
                <c:pt idx="101">
                  <c:v>2002</c:v>
                </c:pt>
                <c:pt idx="102">
                  <c:v>2003</c:v>
                </c:pt>
                <c:pt idx="103">
                  <c:v>2004</c:v>
                </c:pt>
                <c:pt idx="104">
                  <c:v>2005</c:v>
                </c:pt>
              </c:numCache>
            </c:numRef>
          </c:cat>
          <c:val>
            <c:numRef>
              <c:f>final_jjas!$C$3:$C$107</c:f>
              <c:numCache>
                <c:formatCode>General</c:formatCode>
                <c:ptCount val="105"/>
                <c:pt idx="0">
                  <c:v>1330.04</c:v>
                </c:pt>
                <c:pt idx="1">
                  <c:v>1455.86</c:v>
                </c:pt>
                <c:pt idx="2">
                  <c:v>1197.56</c:v>
                </c:pt>
                <c:pt idx="3">
                  <c:v>1399.34</c:v>
                </c:pt>
                <c:pt idx="4">
                  <c:v>1208.06</c:v>
                </c:pt>
                <c:pt idx="5">
                  <c:v>1299.6799999999998</c:v>
                </c:pt>
                <c:pt idx="6">
                  <c:v>1255.04</c:v>
                </c:pt>
                <c:pt idx="7">
                  <c:v>1055.6399999999999</c:v>
                </c:pt>
                <c:pt idx="8">
                  <c:v>1188.58</c:v>
                </c:pt>
                <c:pt idx="9">
                  <c:v>1320.3</c:v>
                </c:pt>
                <c:pt idx="10">
                  <c:v>1362.58</c:v>
                </c:pt>
                <c:pt idx="11">
                  <c:v>1163.48</c:v>
                </c:pt>
                <c:pt idx="12">
                  <c:v>1314.1599999999999</c:v>
                </c:pt>
                <c:pt idx="13">
                  <c:v>1316.6599999999999</c:v>
                </c:pt>
                <c:pt idx="14">
                  <c:v>1069.78</c:v>
                </c:pt>
                <c:pt idx="15">
                  <c:v>1115.2</c:v>
                </c:pt>
                <c:pt idx="16">
                  <c:v>1082.52</c:v>
                </c:pt>
                <c:pt idx="17">
                  <c:v>1401.74</c:v>
                </c:pt>
                <c:pt idx="18">
                  <c:v>1187.3799999999999</c:v>
                </c:pt>
                <c:pt idx="19">
                  <c:v>1174.94</c:v>
                </c:pt>
                <c:pt idx="20">
                  <c:v>1174.42</c:v>
                </c:pt>
                <c:pt idx="21">
                  <c:v>1406.34</c:v>
                </c:pt>
                <c:pt idx="22">
                  <c:v>1152.06</c:v>
                </c:pt>
                <c:pt idx="23">
                  <c:v>1294.32</c:v>
                </c:pt>
                <c:pt idx="24">
                  <c:v>1403.28</c:v>
                </c:pt>
                <c:pt idx="25">
                  <c:v>1345.48</c:v>
                </c:pt>
                <c:pt idx="26">
                  <c:v>1119.98</c:v>
                </c:pt>
                <c:pt idx="27">
                  <c:v>1231.74</c:v>
                </c:pt>
                <c:pt idx="28">
                  <c:v>1304.92</c:v>
                </c:pt>
                <c:pt idx="29">
                  <c:v>1194.56</c:v>
                </c:pt>
                <c:pt idx="30">
                  <c:v>1253.42</c:v>
                </c:pt>
                <c:pt idx="31">
                  <c:v>1313.48</c:v>
                </c:pt>
                <c:pt idx="32">
                  <c:v>1246.0999999999999</c:v>
                </c:pt>
                <c:pt idx="33">
                  <c:v>1416.3799999999999</c:v>
                </c:pt>
                <c:pt idx="34">
                  <c:v>1580.74</c:v>
                </c:pt>
                <c:pt idx="35">
                  <c:v>1192.28</c:v>
                </c:pt>
                <c:pt idx="36">
                  <c:v>1391.1399999999999</c:v>
                </c:pt>
                <c:pt idx="37">
                  <c:v>1409.22</c:v>
                </c:pt>
                <c:pt idx="38">
                  <c:v>1321.34</c:v>
                </c:pt>
                <c:pt idx="39">
                  <c:v>1462.08</c:v>
                </c:pt>
                <c:pt idx="40">
                  <c:v>1364.4</c:v>
                </c:pt>
                <c:pt idx="41">
                  <c:v>1330.3</c:v>
                </c:pt>
                <c:pt idx="42">
                  <c:v>1258.22</c:v>
                </c:pt>
                <c:pt idx="43">
                  <c:v>1346.46</c:v>
                </c:pt>
                <c:pt idx="44">
                  <c:v>1121.94</c:v>
                </c:pt>
                <c:pt idx="45">
                  <c:v>1232.6599999999999</c:v>
                </c:pt>
                <c:pt idx="46">
                  <c:v>1160.32</c:v>
                </c:pt>
                <c:pt idx="47">
                  <c:v>1234.08</c:v>
                </c:pt>
                <c:pt idx="48">
                  <c:v>1217.98</c:v>
                </c:pt>
                <c:pt idx="49">
                  <c:v>1343.8799999999999</c:v>
                </c:pt>
                <c:pt idx="50">
                  <c:v>1301.5</c:v>
                </c:pt>
                <c:pt idx="51">
                  <c:v>1069.58</c:v>
                </c:pt>
                <c:pt idx="52">
                  <c:v>1267.02</c:v>
                </c:pt>
                <c:pt idx="53">
                  <c:v>1171.72</c:v>
                </c:pt>
                <c:pt idx="54">
                  <c:v>1372.12</c:v>
                </c:pt>
                <c:pt idx="55">
                  <c:v>1253.1599999999999</c:v>
                </c:pt>
                <c:pt idx="56">
                  <c:v>1078.22</c:v>
                </c:pt>
                <c:pt idx="57">
                  <c:v>1580.8799999999999</c:v>
                </c:pt>
                <c:pt idx="58">
                  <c:v>1337.1</c:v>
                </c:pt>
                <c:pt idx="59">
                  <c:v>1515.42</c:v>
                </c:pt>
                <c:pt idx="60">
                  <c:v>980.98000000000013</c:v>
                </c:pt>
                <c:pt idx="61">
                  <c:v>1448.04</c:v>
                </c:pt>
                <c:pt idx="62">
                  <c:v>1216.74</c:v>
                </c:pt>
                <c:pt idx="63">
                  <c:v>1267.5999999999999</c:v>
                </c:pt>
                <c:pt idx="64">
                  <c:v>1220.6799999999998</c:v>
                </c:pt>
                <c:pt idx="65">
                  <c:v>956.24</c:v>
                </c:pt>
                <c:pt idx="66">
                  <c:v>1371.36</c:v>
                </c:pt>
                <c:pt idx="67">
                  <c:v>1105.6599999999999</c:v>
                </c:pt>
                <c:pt idx="68">
                  <c:v>1248.6799999999998</c:v>
                </c:pt>
                <c:pt idx="69">
                  <c:v>981.85999999999785</c:v>
                </c:pt>
                <c:pt idx="70">
                  <c:v>1377.8799999999999</c:v>
                </c:pt>
                <c:pt idx="71">
                  <c:v>978.37999999999988</c:v>
                </c:pt>
                <c:pt idx="72">
                  <c:v>1272.78</c:v>
                </c:pt>
                <c:pt idx="73">
                  <c:v>1554.48</c:v>
                </c:pt>
                <c:pt idx="74">
                  <c:v>913.08</c:v>
                </c:pt>
                <c:pt idx="75">
                  <c:v>1259.04</c:v>
                </c:pt>
                <c:pt idx="76">
                  <c:v>1409.9</c:v>
                </c:pt>
                <c:pt idx="77">
                  <c:v>1389.06</c:v>
                </c:pt>
                <c:pt idx="78">
                  <c:v>1507.6599999999999</c:v>
                </c:pt>
                <c:pt idx="79">
                  <c:v>1112.8599999999999</c:v>
                </c:pt>
                <c:pt idx="80">
                  <c:v>1092.98</c:v>
                </c:pt>
                <c:pt idx="81">
                  <c:v>1085.6399999999999</c:v>
                </c:pt>
                <c:pt idx="82">
                  <c:v>1202.24</c:v>
                </c:pt>
                <c:pt idx="83">
                  <c:v>1329.8</c:v>
                </c:pt>
                <c:pt idx="84">
                  <c:v>1359.96</c:v>
                </c:pt>
                <c:pt idx="85">
                  <c:v>1400.6599999999999</c:v>
                </c:pt>
                <c:pt idx="86">
                  <c:v>1103.44</c:v>
                </c:pt>
                <c:pt idx="87">
                  <c:v>1520.86</c:v>
                </c:pt>
                <c:pt idx="88">
                  <c:v>1202.76</c:v>
                </c:pt>
                <c:pt idx="89">
                  <c:v>1522.46</c:v>
                </c:pt>
                <c:pt idx="90">
                  <c:v>1387.42</c:v>
                </c:pt>
                <c:pt idx="91">
                  <c:v>1266.28</c:v>
                </c:pt>
                <c:pt idx="92">
                  <c:v>1070.54</c:v>
                </c:pt>
                <c:pt idx="93">
                  <c:v>1295.92</c:v>
                </c:pt>
                <c:pt idx="94">
                  <c:v>1764.92</c:v>
                </c:pt>
                <c:pt idx="95">
                  <c:v>1252.08</c:v>
                </c:pt>
                <c:pt idx="96">
                  <c:v>1137.48</c:v>
                </c:pt>
                <c:pt idx="97">
                  <c:v>1039.7</c:v>
                </c:pt>
                <c:pt idx="98">
                  <c:v>1190.72</c:v>
                </c:pt>
                <c:pt idx="99">
                  <c:v>1343.34</c:v>
                </c:pt>
                <c:pt idx="100">
                  <c:v>1293.3799999999999</c:v>
                </c:pt>
                <c:pt idx="101">
                  <c:v>1113.1199999999999</c:v>
                </c:pt>
                <c:pt idx="102">
                  <c:v>1104.06</c:v>
                </c:pt>
                <c:pt idx="103">
                  <c:v>1249.94</c:v>
                </c:pt>
                <c:pt idx="104">
                  <c:v>1159.4000000000001</c:v>
                </c:pt>
              </c:numCache>
            </c:numRef>
          </c:val>
          <c:smooth val="0"/>
          <c:extLst>
            <c:ext xmlns:c16="http://schemas.microsoft.com/office/drawing/2014/chart" uri="{C3380CC4-5D6E-409C-BE32-E72D297353CC}">
              <c16:uniqueId val="{00000001-E172-483D-A2B3-5C9B3C7B9CE6}"/>
            </c:ext>
          </c:extLst>
        </c:ser>
        <c:ser>
          <c:idx val="2"/>
          <c:order val="2"/>
          <c:tx>
            <c:strRef>
              <c:f>final_jjas!$E$2</c:f>
              <c:strCache>
                <c:ptCount val="1"/>
                <c:pt idx="0">
                  <c:v>scaling</c:v>
                </c:pt>
              </c:strCache>
            </c:strRef>
          </c:tx>
          <c:spPr>
            <a:ln w="38100">
              <a:solidFill>
                <a:srgbClr val="0000FF"/>
              </a:solidFill>
            </a:ln>
          </c:spPr>
          <c:marker>
            <c:symbol val="none"/>
          </c:marker>
          <c:cat>
            <c:numRef>
              <c:f>final_jjas!$A$3:$A$107</c:f>
              <c:numCache>
                <c:formatCode>General</c:formatCode>
                <c:ptCount val="105"/>
                <c:pt idx="0">
                  <c:v>1901</c:v>
                </c:pt>
                <c:pt idx="1">
                  <c:v>1902</c:v>
                </c:pt>
                <c:pt idx="2">
                  <c:v>1903</c:v>
                </c:pt>
                <c:pt idx="3">
                  <c:v>1904</c:v>
                </c:pt>
                <c:pt idx="4">
                  <c:v>1905</c:v>
                </c:pt>
                <c:pt idx="5">
                  <c:v>1906</c:v>
                </c:pt>
                <c:pt idx="6">
                  <c:v>1907</c:v>
                </c:pt>
                <c:pt idx="7">
                  <c:v>1908</c:v>
                </c:pt>
                <c:pt idx="8">
                  <c:v>1909</c:v>
                </c:pt>
                <c:pt idx="9">
                  <c:v>1910</c:v>
                </c:pt>
                <c:pt idx="10">
                  <c:v>1911</c:v>
                </c:pt>
                <c:pt idx="11">
                  <c:v>1912</c:v>
                </c:pt>
                <c:pt idx="12">
                  <c:v>1913</c:v>
                </c:pt>
                <c:pt idx="13">
                  <c:v>1914</c:v>
                </c:pt>
                <c:pt idx="14">
                  <c:v>1915</c:v>
                </c:pt>
                <c:pt idx="15">
                  <c:v>1916</c:v>
                </c:pt>
                <c:pt idx="16">
                  <c:v>1917</c:v>
                </c:pt>
                <c:pt idx="17">
                  <c:v>1918</c:v>
                </c:pt>
                <c:pt idx="18">
                  <c:v>1919</c:v>
                </c:pt>
                <c:pt idx="19">
                  <c:v>1920</c:v>
                </c:pt>
                <c:pt idx="20">
                  <c:v>1921</c:v>
                </c:pt>
                <c:pt idx="21">
                  <c:v>1922</c:v>
                </c:pt>
                <c:pt idx="22">
                  <c:v>1923</c:v>
                </c:pt>
                <c:pt idx="23">
                  <c:v>1924</c:v>
                </c:pt>
                <c:pt idx="24">
                  <c:v>1925</c:v>
                </c:pt>
                <c:pt idx="25">
                  <c:v>1926</c:v>
                </c:pt>
                <c:pt idx="26">
                  <c:v>1927</c:v>
                </c:pt>
                <c:pt idx="27">
                  <c:v>1928</c:v>
                </c:pt>
                <c:pt idx="28">
                  <c:v>1929</c:v>
                </c:pt>
                <c:pt idx="29">
                  <c:v>1930</c:v>
                </c:pt>
                <c:pt idx="30">
                  <c:v>1931</c:v>
                </c:pt>
                <c:pt idx="31">
                  <c:v>1932</c:v>
                </c:pt>
                <c:pt idx="32">
                  <c:v>1933</c:v>
                </c:pt>
                <c:pt idx="33">
                  <c:v>1934</c:v>
                </c:pt>
                <c:pt idx="34">
                  <c:v>1935</c:v>
                </c:pt>
                <c:pt idx="35">
                  <c:v>1936</c:v>
                </c:pt>
                <c:pt idx="36">
                  <c:v>1937</c:v>
                </c:pt>
                <c:pt idx="37">
                  <c:v>1938</c:v>
                </c:pt>
                <c:pt idx="38">
                  <c:v>1939</c:v>
                </c:pt>
                <c:pt idx="39">
                  <c:v>1940</c:v>
                </c:pt>
                <c:pt idx="40">
                  <c:v>1941</c:v>
                </c:pt>
                <c:pt idx="41">
                  <c:v>1942</c:v>
                </c:pt>
                <c:pt idx="42">
                  <c:v>1943</c:v>
                </c:pt>
                <c:pt idx="43">
                  <c:v>1944</c:v>
                </c:pt>
                <c:pt idx="44">
                  <c:v>1945</c:v>
                </c:pt>
                <c:pt idx="45">
                  <c:v>1946</c:v>
                </c:pt>
                <c:pt idx="46">
                  <c:v>1947</c:v>
                </c:pt>
                <c:pt idx="47">
                  <c:v>1948</c:v>
                </c:pt>
                <c:pt idx="48">
                  <c:v>1949</c:v>
                </c:pt>
                <c:pt idx="49">
                  <c:v>1950</c:v>
                </c:pt>
                <c:pt idx="50">
                  <c:v>1951</c:v>
                </c:pt>
                <c:pt idx="51">
                  <c:v>1952</c:v>
                </c:pt>
                <c:pt idx="52">
                  <c:v>1953</c:v>
                </c:pt>
                <c:pt idx="53">
                  <c:v>1954</c:v>
                </c:pt>
                <c:pt idx="54">
                  <c:v>1955</c:v>
                </c:pt>
                <c:pt idx="55">
                  <c:v>1956</c:v>
                </c:pt>
                <c:pt idx="56">
                  <c:v>1957</c:v>
                </c:pt>
                <c:pt idx="57">
                  <c:v>1958</c:v>
                </c:pt>
                <c:pt idx="58">
                  <c:v>1959</c:v>
                </c:pt>
                <c:pt idx="59">
                  <c:v>1960</c:v>
                </c:pt>
                <c:pt idx="60">
                  <c:v>1961</c:v>
                </c:pt>
                <c:pt idx="61">
                  <c:v>1962</c:v>
                </c:pt>
                <c:pt idx="62">
                  <c:v>1963</c:v>
                </c:pt>
                <c:pt idx="63">
                  <c:v>1964</c:v>
                </c:pt>
                <c:pt idx="64">
                  <c:v>1965</c:v>
                </c:pt>
                <c:pt idx="65">
                  <c:v>1966</c:v>
                </c:pt>
                <c:pt idx="66">
                  <c:v>1967</c:v>
                </c:pt>
                <c:pt idx="67">
                  <c:v>1968</c:v>
                </c:pt>
                <c:pt idx="68">
                  <c:v>1969</c:v>
                </c:pt>
                <c:pt idx="69">
                  <c:v>1970</c:v>
                </c:pt>
                <c:pt idx="70">
                  <c:v>1971</c:v>
                </c:pt>
                <c:pt idx="71">
                  <c:v>1972</c:v>
                </c:pt>
                <c:pt idx="72">
                  <c:v>1973</c:v>
                </c:pt>
                <c:pt idx="73">
                  <c:v>1974</c:v>
                </c:pt>
                <c:pt idx="74">
                  <c:v>1975</c:v>
                </c:pt>
                <c:pt idx="75">
                  <c:v>1976</c:v>
                </c:pt>
                <c:pt idx="76">
                  <c:v>1977</c:v>
                </c:pt>
                <c:pt idx="77">
                  <c:v>1978</c:v>
                </c:pt>
                <c:pt idx="78">
                  <c:v>1979</c:v>
                </c:pt>
                <c:pt idx="79">
                  <c:v>1980</c:v>
                </c:pt>
                <c:pt idx="80">
                  <c:v>1981</c:v>
                </c:pt>
                <c:pt idx="81">
                  <c:v>1982</c:v>
                </c:pt>
                <c:pt idx="82">
                  <c:v>1983</c:v>
                </c:pt>
                <c:pt idx="83">
                  <c:v>1984</c:v>
                </c:pt>
                <c:pt idx="84">
                  <c:v>1985</c:v>
                </c:pt>
                <c:pt idx="85">
                  <c:v>1986</c:v>
                </c:pt>
                <c:pt idx="86">
                  <c:v>1987</c:v>
                </c:pt>
                <c:pt idx="87">
                  <c:v>1988</c:v>
                </c:pt>
                <c:pt idx="88">
                  <c:v>1989</c:v>
                </c:pt>
                <c:pt idx="89">
                  <c:v>1990</c:v>
                </c:pt>
                <c:pt idx="90">
                  <c:v>1991</c:v>
                </c:pt>
                <c:pt idx="91">
                  <c:v>1992</c:v>
                </c:pt>
                <c:pt idx="92">
                  <c:v>1993</c:v>
                </c:pt>
                <c:pt idx="93">
                  <c:v>1994</c:v>
                </c:pt>
                <c:pt idx="94">
                  <c:v>1995</c:v>
                </c:pt>
                <c:pt idx="95">
                  <c:v>1996</c:v>
                </c:pt>
                <c:pt idx="96">
                  <c:v>1997</c:v>
                </c:pt>
                <c:pt idx="97">
                  <c:v>1998</c:v>
                </c:pt>
                <c:pt idx="98">
                  <c:v>1999</c:v>
                </c:pt>
                <c:pt idx="99">
                  <c:v>2000</c:v>
                </c:pt>
                <c:pt idx="100">
                  <c:v>2001</c:v>
                </c:pt>
                <c:pt idx="101">
                  <c:v>2002</c:v>
                </c:pt>
                <c:pt idx="102">
                  <c:v>2003</c:v>
                </c:pt>
                <c:pt idx="103">
                  <c:v>2004</c:v>
                </c:pt>
                <c:pt idx="104">
                  <c:v>2005</c:v>
                </c:pt>
              </c:numCache>
            </c:numRef>
          </c:cat>
          <c:val>
            <c:numRef>
              <c:f>final_jjas!$E$3:$E$107</c:f>
              <c:numCache>
                <c:formatCode>0.00</c:formatCode>
                <c:ptCount val="105"/>
                <c:pt idx="0">
                  <c:v>1200</c:v>
                </c:pt>
                <c:pt idx="1">
                  <c:v>1020</c:v>
                </c:pt>
                <c:pt idx="2">
                  <c:v>1291.1722180145246</c:v>
                </c:pt>
                <c:pt idx="3">
                  <c:v>1364.6462789980078</c:v>
                </c:pt>
                <c:pt idx="4">
                  <c:v>1260</c:v>
                </c:pt>
                <c:pt idx="5">
                  <c:v>1389.0629638980049</c:v>
                </c:pt>
                <c:pt idx="6">
                  <c:v>1412.3596173805731</c:v>
                </c:pt>
                <c:pt idx="7">
                  <c:v>1276.163797020954</c:v>
                </c:pt>
                <c:pt idx="8">
                  <c:v>1327.6852422227828</c:v>
                </c:pt>
                <c:pt idx="9">
                  <c:v>1202</c:v>
                </c:pt>
                <c:pt idx="10">
                  <c:v>1080</c:v>
                </c:pt>
                <c:pt idx="11">
                  <c:v>1277.2838284383818</c:v>
                </c:pt>
                <c:pt idx="12">
                  <c:v>1416.839743050296</c:v>
                </c:pt>
                <c:pt idx="13">
                  <c:v>1214</c:v>
                </c:pt>
                <c:pt idx="14">
                  <c:v>1190</c:v>
                </c:pt>
                <c:pt idx="15">
                  <c:v>1176.4810008695899</c:v>
                </c:pt>
                <c:pt idx="16">
                  <c:v>1100</c:v>
                </c:pt>
                <c:pt idx="17">
                  <c:v>1180</c:v>
                </c:pt>
                <c:pt idx="18">
                  <c:v>1299.0124379365448</c:v>
                </c:pt>
                <c:pt idx="19">
                  <c:v>1308.8687144099408</c:v>
                </c:pt>
                <c:pt idx="20">
                  <c:v>1373.3825240539668</c:v>
                </c:pt>
                <c:pt idx="21">
                  <c:v>1557</c:v>
                </c:pt>
                <c:pt idx="22">
                  <c:v>1150</c:v>
                </c:pt>
                <c:pt idx="23">
                  <c:v>1200</c:v>
                </c:pt>
                <c:pt idx="24">
                  <c:v>1020</c:v>
                </c:pt>
                <c:pt idx="25">
                  <c:v>1406.5354540099299</c:v>
                </c:pt>
                <c:pt idx="26">
                  <c:v>1320.069028584252</c:v>
                </c:pt>
                <c:pt idx="27">
                  <c:v>1238.754747678757</c:v>
                </c:pt>
                <c:pt idx="28">
                  <c:v>1305.508620157648</c:v>
                </c:pt>
                <c:pt idx="29">
                  <c:v>1435.4322645796508</c:v>
                </c:pt>
                <c:pt idx="30">
                  <c:v>1389.9589890319501</c:v>
                </c:pt>
                <c:pt idx="31">
                  <c:v>1315.812909198014</c:v>
                </c:pt>
                <c:pt idx="32">
                  <c:v>1309.5407332604</c:v>
                </c:pt>
                <c:pt idx="33">
                  <c:v>1434.312233162221</c:v>
                </c:pt>
                <c:pt idx="34">
                  <c:v>1072</c:v>
                </c:pt>
                <c:pt idx="35">
                  <c:v>1234.0506157255461</c:v>
                </c:pt>
                <c:pt idx="36">
                  <c:v>1384.5828382282798</c:v>
                </c:pt>
                <c:pt idx="37">
                  <c:v>1288.4841426126948</c:v>
                </c:pt>
                <c:pt idx="38">
                  <c:v>1325.2211731044351</c:v>
                </c:pt>
                <c:pt idx="39">
                  <c:v>1396.9031838200231</c:v>
                </c:pt>
                <c:pt idx="40">
                  <c:v>1495</c:v>
                </c:pt>
                <c:pt idx="41">
                  <c:v>1315.5889029145278</c:v>
                </c:pt>
                <c:pt idx="42">
                  <c:v>1238.9787539622484</c:v>
                </c:pt>
                <c:pt idx="43">
                  <c:v>1355.0140088080998</c:v>
                </c:pt>
                <c:pt idx="44">
                  <c:v>950</c:v>
                </c:pt>
                <c:pt idx="45">
                  <c:v>1359.718140761312</c:v>
                </c:pt>
                <c:pt idx="46">
                  <c:v>1424.9039692557999</c:v>
                </c:pt>
                <c:pt idx="47">
                  <c:v>1306.4046452915929</c:v>
                </c:pt>
                <c:pt idx="48">
                  <c:v>1465.897119133776</c:v>
                </c:pt>
                <c:pt idx="49">
                  <c:v>1445.9605599035074</c:v>
                </c:pt>
                <c:pt idx="50">
                  <c:v>1413.9276613649804</c:v>
                </c:pt>
                <c:pt idx="51">
                  <c:v>1309.0927206934248</c:v>
                </c:pt>
                <c:pt idx="52">
                  <c:v>1357.030065359477</c:v>
                </c:pt>
                <c:pt idx="53">
                  <c:v>1322.0850851356281</c:v>
                </c:pt>
                <c:pt idx="54">
                  <c:v>1464.329075149373</c:v>
                </c:pt>
                <c:pt idx="55">
                  <c:v>1283.3319980925128</c:v>
                </c:pt>
                <c:pt idx="56">
                  <c:v>1290.5001991640731</c:v>
                </c:pt>
                <c:pt idx="57">
                  <c:v>1485.3856657970803</c:v>
                </c:pt>
                <c:pt idx="58">
                  <c:v>1213.442037644814</c:v>
                </c:pt>
                <c:pt idx="59">
                  <c:v>1407.8794917108448</c:v>
                </c:pt>
                <c:pt idx="60">
                  <c:v>1500</c:v>
                </c:pt>
                <c:pt idx="61">
                  <c:v>2250</c:v>
                </c:pt>
                <c:pt idx="62">
                  <c:v>1260.2593508934328</c:v>
                </c:pt>
                <c:pt idx="63">
                  <c:v>1276.163797020954</c:v>
                </c:pt>
                <c:pt idx="64">
                  <c:v>1327.9092485062699</c:v>
                </c:pt>
                <c:pt idx="65">
                  <c:v>1190.5933967292208</c:v>
                </c:pt>
                <c:pt idx="66">
                  <c:v>1366.8863418328667</c:v>
                </c:pt>
                <c:pt idx="67">
                  <c:v>1254.2111812393048</c:v>
                </c:pt>
                <c:pt idx="68">
                  <c:v>1253.315156105361</c:v>
                </c:pt>
                <c:pt idx="69">
                  <c:v>1338.4375438301231</c:v>
                </c:pt>
                <c:pt idx="70">
                  <c:v>1432.2961766108449</c:v>
                </c:pt>
                <c:pt idx="71">
                  <c:v>1299.9084630704931</c:v>
                </c:pt>
                <c:pt idx="72">
                  <c:v>1371.8144800695648</c:v>
                </c:pt>
                <c:pt idx="73">
                  <c:v>1432.5201828943298</c:v>
                </c:pt>
                <c:pt idx="74">
                  <c:v>1128.54365620354</c:v>
                </c:pt>
                <c:pt idx="75">
                  <c:v>1271.9076776347204</c:v>
                </c:pt>
                <c:pt idx="76">
                  <c:v>1401.8313220567168</c:v>
                </c:pt>
                <c:pt idx="77">
                  <c:v>1412.3596173805731</c:v>
                </c:pt>
                <c:pt idx="78">
                  <c:v>1005</c:v>
                </c:pt>
                <c:pt idx="79">
                  <c:v>1278.1798535723299</c:v>
                </c:pt>
                <c:pt idx="80">
                  <c:v>1307.7486829925101</c:v>
                </c:pt>
                <c:pt idx="81">
                  <c:v>1228.0024460714137</c:v>
                </c:pt>
                <c:pt idx="82">
                  <c:v>1219.0421947319699</c:v>
                </c:pt>
                <c:pt idx="83">
                  <c:v>1293.8602934163648</c:v>
                </c:pt>
                <c:pt idx="84">
                  <c:v>1352.101927122781</c:v>
                </c:pt>
                <c:pt idx="85">
                  <c:v>1404.2953911750681</c:v>
                </c:pt>
                <c:pt idx="86">
                  <c:v>1234.2746220090328</c:v>
                </c:pt>
                <c:pt idx="87">
                  <c:v>1274.1477404695779</c:v>
                </c:pt>
                <c:pt idx="88">
                  <c:v>1270.3396336503129</c:v>
                </c:pt>
                <c:pt idx="89">
                  <c:v>1487.4017223484529</c:v>
                </c:pt>
                <c:pt idx="90">
                  <c:v>1290.276192880586</c:v>
                </c:pt>
                <c:pt idx="91">
                  <c:v>1368.67839210076</c:v>
                </c:pt>
                <c:pt idx="92">
                  <c:v>1288.4841426126948</c:v>
                </c:pt>
                <c:pt idx="93">
                  <c:v>1340.2295940980109</c:v>
                </c:pt>
                <c:pt idx="94">
                  <c:v>1531.9789727622133</c:v>
                </c:pt>
                <c:pt idx="95">
                  <c:v>1396.455171253051</c:v>
                </c:pt>
                <c:pt idx="96">
                  <c:v>1261.1553760273778</c:v>
                </c:pt>
                <c:pt idx="97">
                  <c:v>1294.308305983338</c:v>
                </c:pt>
                <c:pt idx="98">
                  <c:v>1219.938219865915</c:v>
                </c:pt>
                <c:pt idx="99">
                  <c:v>1393.767095851216</c:v>
                </c:pt>
                <c:pt idx="100">
                  <c:v>1438.3443462649666</c:v>
                </c:pt>
                <c:pt idx="101">
                  <c:v>1275.491778170496</c:v>
                </c:pt>
                <c:pt idx="102">
                  <c:v>1274.3717467530648</c:v>
                </c:pt>
                <c:pt idx="103">
                  <c:v>1195</c:v>
                </c:pt>
                <c:pt idx="104">
                  <c:v>1294.0842996998476</c:v>
                </c:pt>
              </c:numCache>
            </c:numRef>
          </c:val>
          <c:smooth val="0"/>
          <c:extLst>
            <c:ext xmlns:c16="http://schemas.microsoft.com/office/drawing/2014/chart" uri="{C3380CC4-5D6E-409C-BE32-E72D297353CC}">
              <c16:uniqueId val="{00000002-E172-483D-A2B3-5C9B3C7B9CE6}"/>
            </c:ext>
          </c:extLst>
        </c:ser>
        <c:dLbls>
          <c:showLegendKey val="0"/>
          <c:showVal val="0"/>
          <c:showCatName val="0"/>
          <c:showSerName val="0"/>
          <c:showPercent val="0"/>
          <c:showBubbleSize val="0"/>
        </c:dLbls>
        <c:smooth val="0"/>
        <c:axId val="51443584"/>
        <c:axId val="51658752"/>
      </c:lineChart>
      <c:catAx>
        <c:axId val="51443584"/>
        <c:scaling>
          <c:orientation val="minMax"/>
        </c:scaling>
        <c:delete val="0"/>
        <c:axPos val="b"/>
        <c:title>
          <c:tx>
            <c:rich>
              <a:bodyPr/>
              <a:lstStyle/>
              <a:p>
                <a:pPr>
                  <a:defRPr lang="en-US" sz="2000"/>
                </a:pPr>
                <a:r>
                  <a:rPr lang="en-IN" sz="2000" dirty="0" smtClean="0"/>
                  <a:t>YEAR</a:t>
                </a:r>
                <a:endParaRPr lang="en-IN" sz="2000" dirty="0"/>
              </a:p>
            </c:rich>
          </c:tx>
          <c:layout/>
          <c:overlay val="0"/>
        </c:title>
        <c:numFmt formatCode="General" sourceLinked="1"/>
        <c:majorTickMark val="out"/>
        <c:minorTickMark val="none"/>
        <c:tickLblPos val="nextTo"/>
        <c:txPr>
          <a:bodyPr/>
          <a:lstStyle/>
          <a:p>
            <a:pPr>
              <a:defRPr lang="en-US" sz="1400" b="1"/>
            </a:pPr>
            <a:endParaRPr lang="en-US"/>
          </a:p>
        </c:txPr>
        <c:crossAx val="51658752"/>
        <c:crosses val="autoZero"/>
        <c:auto val="1"/>
        <c:lblAlgn val="ctr"/>
        <c:lblOffset val="100"/>
        <c:noMultiLvlLbl val="0"/>
      </c:catAx>
      <c:valAx>
        <c:axId val="51658752"/>
        <c:scaling>
          <c:orientation val="minMax"/>
          <c:max val="2500"/>
          <c:min val="500"/>
        </c:scaling>
        <c:delete val="0"/>
        <c:axPos val="l"/>
        <c:title>
          <c:tx>
            <c:rich>
              <a:bodyPr rot="-5400000" vert="horz"/>
              <a:lstStyle/>
              <a:p>
                <a:pPr>
                  <a:defRPr lang="en-US"/>
                </a:pPr>
                <a:r>
                  <a:rPr lang="en-IN" dirty="0" smtClean="0"/>
                  <a:t>RAINFALL</a:t>
                </a:r>
                <a:endParaRPr lang="en-IN" dirty="0"/>
              </a:p>
            </c:rich>
          </c:tx>
          <c:layout/>
          <c:overlay val="0"/>
        </c:title>
        <c:numFmt formatCode="General" sourceLinked="1"/>
        <c:majorTickMark val="out"/>
        <c:minorTickMark val="none"/>
        <c:tickLblPos val="nextTo"/>
        <c:txPr>
          <a:bodyPr/>
          <a:lstStyle/>
          <a:p>
            <a:pPr>
              <a:defRPr lang="en-US" sz="1400" b="1"/>
            </a:pPr>
            <a:endParaRPr lang="en-US"/>
          </a:p>
        </c:txPr>
        <c:crossAx val="51443584"/>
        <c:crosses val="autoZero"/>
        <c:crossBetween val="between"/>
      </c:valAx>
      <c:spPr>
        <a:solidFill>
          <a:schemeClr val="lt1"/>
        </a:solidFill>
        <a:ln w="38100" cap="flat" cmpd="sng" algn="ctr">
          <a:solidFill>
            <a:schemeClr val="tx1"/>
          </a:solidFill>
          <a:prstDash val="solid"/>
        </a:ln>
        <a:effectLst/>
      </c:spPr>
    </c:plotArea>
    <c:legend>
      <c:legendPos val="t"/>
      <c:layout>
        <c:manualLayout>
          <c:xMode val="edge"/>
          <c:yMode val="edge"/>
          <c:x val="0.54240122767857224"/>
          <c:y val="1.6322530856935802E-3"/>
          <c:w val="0.42899144345238099"/>
          <c:h val="0.13703661658345601"/>
        </c:manualLayout>
      </c:layout>
      <c:overlay val="0"/>
      <c:txPr>
        <a:bodyPr/>
        <a:lstStyle/>
        <a:p>
          <a:pPr>
            <a:defRPr lang="en-US" sz="2000"/>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0.16226</cdr:x>
      <cdr:y>0.03606</cdr:y>
    </cdr:from>
    <cdr:to>
      <cdr:x>0.56473</cdr:x>
      <cdr:y>0.19223</cdr:y>
    </cdr:to>
    <cdr:sp macro="" textlink="">
      <cdr:nvSpPr>
        <cdr:cNvPr id="2" name="TextBox 1"/>
        <cdr:cNvSpPr txBox="1"/>
      </cdr:nvSpPr>
      <cdr:spPr>
        <a:xfrm xmlns:a="http://schemas.openxmlformats.org/drawingml/2006/main">
          <a:off x="1358115" y="84413"/>
          <a:ext cx="3368674" cy="365615"/>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p xmlns:a="http://schemas.openxmlformats.org/drawingml/2006/main">
          <a:pPr algn="ctr"/>
          <a:r>
            <a:rPr lang="en-US" sz="2800" b="1" dirty="0" smtClean="0"/>
            <a:t>Without downscaling</a:t>
          </a:r>
          <a:endParaRPr lang="en-IN" sz="2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0.11268</cdr:x>
      <cdr:y>0.15837</cdr:y>
    </cdr:from>
    <cdr:to>
      <cdr:x>0.54453</cdr:x>
      <cdr:y>0.32499</cdr:y>
    </cdr:to>
    <cdr:sp macro="" textlink="">
      <cdr:nvSpPr>
        <cdr:cNvPr id="2" name="TextBox 1"/>
        <cdr:cNvSpPr txBox="1"/>
      </cdr:nvSpPr>
      <cdr:spPr>
        <a:xfrm xmlns:a="http://schemas.openxmlformats.org/drawingml/2006/main">
          <a:off x="908652" y="403868"/>
          <a:ext cx="3482476" cy="424907"/>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800" b="1" dirty="0" smtClean="0">
              <a:solidFill>
                <a:srgbClr val="0000FF"/>
              </a:solidFill>
            </a:rPr>
            <a:t>With downscaling</a:t>
          </a:r>
          <a:endParaRPr lang="en-IN" sz="2800" b="1" dirty="0">
            <a:solidFill>
              <a:srgbClr val="0000FF"/>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18056F-0982-4D4A-B2D3-E4BC6C5BBDB8}" type="datetimeFigureOut">
              <a:rPr lang="en-IN" smtClean="0"/>
              <a:pPr/>
              <a:t>27-09-2023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8C0BCC-5A37-47C2-8344-804ADA7CF143}" type="slidenum">
              <a:rPr lang="en-IN" smtClean="0"/>
              <a:pPr/>
              <a:t>‹#›</a:t>
            </a:fld>
            <a:endParaRPr lang="en-IN"/>
          </a:p>
        </p:txBody>
      </p:sp>
    </p:spTree>
    <p:extLst>
      <p:ext uri="{BB962C8B-B14F-4D97-AF65-F5344CB8AC3E}">
        <p14:creationId xmlns:p14="http://schemas.microsoft.com/office/powerpoint/2010/main" val="153609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18056F-0982-4D4A-B2D3-E4BC6C5BBDB8}" type="datetimeFigureOut">
              <a:rPr lang="en-IN" smtClean="0"/>
              <a:pPr/>
              <a:t>27-09-2023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8C0BCC-5A37-47C2-8344-804ADA7CF143}" type="slidenum">
              <a:rPr lang="en-IN" smtClean="0"/>
              <a:pPr/>
              <a:t>‹#›</a:t>
            </a:fld>
            <a:endParaRPr lang="en-IN"/>
          </a:p>
        </p:txBody>
      </p:sp>
    </p:spTree>
    <p:extLst>
      <p:ext uri="{BB962C8B-B14F-4D97-AF65-F5344CB8AC3E}">
        <p14:creationId xmlns:p14="http://schemas.microsoft.com/office/powerpoint/2010/main" val="536610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18056F-0982-4D4A-B2D3-E4BC6C5BBDB8}" type="datetimeFigureOut">
              <a:rPr lang="en-IN" smtClean="0"/>
              <a:pPr/>
              <a:t>27-09-2023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8C0BCC-5A37-47C2-8344-804ADA7CF143}" type="slidenum">
              <a:rPr lang="en-IN" smtClean="0"/>
              <a:pPr/>
              <a:t>‹#›</a:t>
            </a:fld>
            <a:endParaRPr lang="en-IN"/>
          </a:p>
        </p:txBody>
      </p:sp>
    </p:spTree>
    <p:extLst>
      <p:ext uri="{BB962C8B-B14F-4D97-AF65-F5344CB8AC3E}">
        <p14:creationId xmlns:p14="http://schemas.microsoft.com/office/powerpoint/2010/main" val="242725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18056F-0982-4D4A-B2D3-E4BC6C5BBDB8}" type="datetimeFigureOut">
              <a:rPr lang="en-IN" smtClean="0"/>
              <a:pPr/>
              <a:t>27-09-2023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8C0BCC-5A37-47C2-8344-804ADA7CF143}" type="slidenum">
              <a:rPr lang="en-IN" smtClean="0"/>
              <a:pPr/>
              <a:t>‹#›</a:t>
            </a:fld>
            <a:endParaRPr lang="en-IN"/>
          </a:p>
        </p:txBody>
      </p:sp>
    </p:spTree>
    <p:extLst>
      <p:ext uri="{BB962C8B-B14F-4D97-AF65-F5344CB8AC3E}">
        <p14:creationId xmlns:p14="http://schemas.microsoft.com/office/powerpoint/2010/main" val="2644326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18056F-0982-4D4A-B2D3-E4BC6C5BBDB8}" type="datetimeFigureOut">
              <a:rPr lang="en-IN" smtClean="0"/>
              <a:pPr/>
              <a:t>27-09-2023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8C0BCC-5A37-47C2-8344-804ADA7CF143}" type="slidenum">
              <a:rPr lang="en-IN" smtClean="0"/>
              <a:pPr/>
              <a:t>‹#›</a:t>
            </a:fld>
            <a:endParaRPr lang="en-IN"/>
          </a:p>
        </p:txBody>
      </p:sp>
    </p:spTree>
    <p:extLst>
      <p:ext uri="{BB962C8B-B14F-4D97-AF65-F5344CB8AC3E}">
        <p14:creationId xmlns:p14="http://schemas.microsoft.com/office/powerpoint/2010/main" val="81492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18056F-0982-4D4A-B2D3-E4BC6C5BBDB8}" type="datetimeFigureOut">
              <a:rPr lang="en-IN" smtClean="0"/>
              <a:pPr/>
              <a:t>27-09-2023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8C0BCC-5A37-47C2-8344-804ADA7CF143}" type="slidenum">
              <a:rPr lang="en-IN" smtClean="0"/>
              <a:pPr/>
              <a:t>‹#›</a:t>
            </a:fld>
            <a:endParaRPr lang="en-IN"/>
          </a:p>
        </p:txBody>
      </p:sp>
    </p:spTree>
    <p:extLst>
      <p:ext uri="{BB962C8B-B14F-4D97-AF65-F5344CB8AC3E}">
        <p14:creationId xmlns:p14="http://schemas.microsoft.com/office/powerpoint/2010/main" val="263069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18056F-0982-4D4A-B2D3-E4BC6C5BBDB8}" type="datetimeFigureOut">
              <a:rPr lang="en-IN" smtClean="0"/>
              <a:pPr/>
              <a:t>27-09-2023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28C0BCC-5A37-47C2-8344-804ADA7CF143}" type="slidenum">
              <a:rPr lang="en-IN" smtClean="0"/>
              <a:pPr/>
              <a:t>‹#›</a:t>
            </a:fld>
            <a:endParaRPr lang="en-IN"/>
          </a:p>
        </p:txBody>
      </p:sp>
    </p:spTree>
    <p:extLst>
      <p:ext uri="{BB962C8B-B14F-4D97-AF65-F5344CB8AC3E}">
        <p14:creationId xmlns:p14="http://schemas.microsoft.com/office/powerpoint/2010/main" val="1291362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18056F-0982-4D4A-B2D3-E4BC6C5BBDB8}" type="datetimeFigureOut">
              <a:rPr lang="en-IN" smtClean="0"/>
              <a:pPr/>
              <a:t>27-09-2023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28C0BCC-5A37-47C2-8344-804ADA7CF143}" type="slidenum">
              <a:rPr lang="en-IN" smtClean="0"/>
              <a:pPr/>
              <a:t>‹#›</a:t>
            </a:fld>
            <a:endParaRPr lang="en-IN"/>
          </a:p>
        </p:txBody>
      </p:sp>
    </p:spTree>
    <p:extLst>
      <p:ext uri="{BB962C8B-B14F-4D97-AF65-F5344CB8AC3E}">
        <p14:creationId xmlns:p14="http://schemas.microsoft.com/office/powerpoint/2010/main" val="294321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18056F-0982-4D4A-B2D3-E4BC6C5BBDB8}" type="datetimeFigureOut">
              <a:rPr lang="en-IN" smtClean="0"/>
              <a:pPr/>
              <a:t>27-09-2023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28C0BCC-5A37-47C2-8344-804ADA7CF143}" type="slidenum">
              <a:rPr lang="en-IN" smtClean="0"/>
              <a:pPr/>
              <a:t>‹#›</a:t>
            </a:fld>
            <a:endParaRPr lang="en-IN"/>
          </a:p>
        </p:txBody>
      </p:sp>
    </p:spTree>
    <p:extLst>
      <p:ext uri="{BB962C8B-B14F-4D97-AF65-F5344CB8AC3E}">
        <p14:creationId xmlns:p14="http://schemas.microsoft.com/office/powerpoint/2010/main" val="2304007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18056F-0982-4D4A-B2D3-E4BC6C5BBDB8}" type="datetimeFigureOut">
              <a:rPr lang="en-IN" smtClean="0"/>
              <a:pPr/>
              <a:t>27-09-2023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8C0BCC-5A37-47C2-8344-804ADA7CF143}" type="slidenum">
              <a:rPr lang="en-IN" smtClean="0"/>
              <a:pPr/>
              <a:t>‹#›</a:t>
            </a:fld>
            <a:endParaRPr lang="en-IN"/>
          </a:p>
        </p:txBody>
      </p:sp>
    </p:spTree>
    <p:extLst>
      <p:ext uri="{BB962C8B-B14F-4D97-AF65-F5344CB8AC3E}">
        <p14:creationId xmlns:p14="http://schemas.microsoft.com/office/powerpoint/2010/main" val="1351178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18056F-0982-4D4A-B2D3-E4BC6C5BBDB8}" type="datetimeFigureOut">
              <a:rPr lang="en-IN" smtClean="0"/>
              <a:pPr/>
              <a:t>27-09-2023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8C0BCC-5A37-47C2-8344-804ADA7CF143}" type="slidenum">
              <a:rPr lang="en-IN" smtClean="0"/>
              <a:pPr/>
              <a:t>‹#›</a:t>
            </a:fld>
            <a:endParaRPr lang="en-IN"/>
          </a:p>
        </p:txBody>
      </p:sp>
    </p:spTree>
    <p:extLst>
      <p:ext uri="{BB962C8B-B14F-4D97-AF65-F5344CB8AC3E}">
        <p14:creationId xmlns:p14="http://schemas.microsoft.com/office/powerpoint/2010/main" val="1773019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8056F-0982-4D4A-B2D3-E4BC6C5BBDB8}" type="datetimeFigureOut">
              <a:rPr lang="en-IN" smtClean="0"/>
              <a:pPr/>
              <a:t>27-09-2023</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C0BCC-5A37-47C2-8344-804ADA7CF143}" type="slidenum">
              <a:rPr lang="en-IN" smtClean="0"/>
              <a:pPr/>
              <a:t>‹#›</a:t>
            </a:fld>
            <a:endParaRPr lang="en-IN"/>
          </a:p>
        </p:txBody>
      </p:sp>
    </p:spTree>
    <p:extLst>
      <p:ext uri="{BB962C8B-B14F-4D97-AF65-F5344CB8AC3E}">
        <p14:creationId xmlns:p14="http://schemas.microsoft.com/office/powerpoint/2010/main" val="3945883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rcmes.jpl.nasa.gov/content/statistical-downscaling"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8D926A2-580C-9B6D-B6F1-0C33B4C6E833}"/>
              </a:ext>
            </a:extLst>
          </p:cNvPr>
          <p:cNvSpPr txBox="1"/>
          <p:nvPr/>
        </p:nvSpPr>
        <p:spPr>
          <a:xfrm>
            <a:off x="295275" y="504826"/>
            <a:ext cx="8553450" cy="646331"/>
          </a:xfrm>
          <a:prstGeom prst="rect">
            <a:avLst/>
          </a:prstGeom>
          <a:ln w="38100"/>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smtClean="0">
                <a:solidFill>
                  <a:srgbClr val="0000FF"/>
                </a:solidFill>
                <a:latin typeface="Arial Black" pitchFamily="34" charset="0"/>
                <a:ea typeface="Verdana" pitchFamily="34" charset="0"/>
              </a:rPr>
              <a:t>Traditional MLR and advanced ML based statistical downscaling: </a:t>
            </a:r>
          </a:p>
          <a:p>
            <a:pPr algn="ctr"/>
            <a:r>
              <a:rPr lang="en-US" b="1" dirty="0" smtClean="0">
                <a:solidFill>
                  <a:srgbClr val="0000FF"/>
                </a:solidFill>
                <a:latin typeface="Arial Black" pitchFamily="34" charset="0"/>
                <a:ea typeface="Verdana" pitchFamily="34" charset="0"/>
              </a:rPr>
              <a:t>a reliable tool for regional impact  assessemnt studies</a:t>
            </a:r>
            <a:endParaRPr lang="en-IN" b="1" dirty="0">
              <a:solidFill>
                <a:srgbClr val="0000FF"/>
              </a:solidFill>
              <a:latin typeface="Arial Black" pitchFamily="34" charset="0"/>
              <a:ea typeface="Verdana" pitchFamily="34" charset="0"/>
              <a:cs typeface="Arial Black"/>
            </a:endParaRPr>
          </a:p>
        </p:txBody>
      </p:sp>
      <p:sp>
        <p:nvSpPr>
          <p:cNvPr id="2" name="TextBox 1">
            <a:extLst>
              <a:ext uri="{FF2B5EF4-FFF2-40B4-BE49-F238E27FC236}">
                <a16:creationId xmlns:a16="http://schemas.microsoft.com/office/drawing/2014/main" id="{14641A9F-BE87-DF59-D703-BDE78527FEE4}"/>
              </a:ext>
            </a:extLst>
          </p:cNvPr>
          <p:cNvSpPr txBox="1"/>
          <p:nvPr/>
        </p:nvSpPr>
        <p:spPr>
          <a:xfrm>
            <a:off x="1323975" y="4891256"/>
            <a:ext cx="6210300" cy="1015663"/>
          </a:xfrm>
          <a:prstGeom prst="rect">
            <a:avLst/>
          </a:prstGeom>
          <a:ln w="38100">
            <a:solidFill>
              <a:srgbClr val="0099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IN" sz="2000" b="1" dirty="0" smtClean="0"/>
              <a:t>Department </a:t>
            </a:r>
            <a:r>
              <a:rPr lang="en-IN" sz="2000" b="1" dirty="0"/>
              <a:t>of Agricultural Meteorology and </a:t>
            </a:r>
            <a:r>
              <a:rPr lang="en-IN" sz="2000" b="1" dirty="0" smtClean="0"/>
              <a:t>Physics </a:t>
            </a:r>
          </a:p>
          <a:p>
            <a:pPr algn="ctr"/>
            <a:r>
              <a:rPr lang="en-IN" sz="2000" b="1" dirty="0" smtClean="0"/>
              <a:t>Bidhan </a:t>
            </a:r>
            <a:r>
              <a:rPr lang="en-IN" sz="2000" b="1" dirty="0"/>
              <a:t>Chandra Krishi Viswavidyalaya, </a:t>
            </a:r>
            <a:endParaRPr lang="en-IN" sz="2000" b="1" dirty="0" smtClean="0"/>
          </a:p>
          <a:p>
            <a:pPr algn="ctr"/>
            <a:r>
              <a:rPr lang="en-IN" sz="2000" b="1" dirty="0" smtClean="0"/>
              <a:t>Mohanpur</a:t>
            </a:r>
            <a:r>
              <a:rPr lang="en-IN" sz="2000" b="1" dirty="0"/>
              <a:t>, Nadia, West </a:t>
            </a:r>
            <a:r>
              <a:rPr lang="en-IN" sz="2000" b="1" dirty="0" smtClean="0"/>
              <a:t>Bengal</a:t>
            </a:r>
            <a:endParaRPr lang="en-IN" sz="2000" b="1" dirty="0"/>
          </a:p>
        </p:txBody>
      </p:sp>
      <p:sp>
        <p:nvSpPr>
          <p:cNvPr id="4" name="TextBox 3"/>
          <p:cNvSpPr txBox="1"/>
          <p:nvPr/>
        </p:nvSpPr>
        <p:spPr>
          <a:xfrm>
            <a:off x="1162050" y="2085975"/>
            <a:ext cx="6666056" cy="707886"/>
          </a:xfrm>
          <a:prstGeom prst="rect">
            <a:avLst/>
          </a:prstGeom>
          <a:ln w="38100"/>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2000" b="1" dirty="0" smtClean="0">
                <a:solidFill>
                  <a:srgbClr val="FF0000"/>
                </a:solidFill>
              </a:rPr>
              <a:t>Prof.(Dr.)  </a:t>
            </a:r>
            <a:r>
              <a:rPr lang="en-US" sz="2000" b="1" dirty="0" err="1" smtClean="0">
                <a:solidFill>
                  <a:srgbClr val="FF0000"/>
                </a:solidFill>
              </a:rPr>
              <a:t>Lalu</a:t>
            </a:r>
            <a:r>
              <a:rPr lang="en-US" sz="2000" b="1" dirty="0" smtClean="0">
                <a:solidFill>
                  <a:srgbClr val="FF0000"/>
                </a:solidFill>
              </a:rPr>
              <a:t> Das </a:t>
            </a:r>
          </a:p>
          <a:p>
            <a:pPr algn="ctr"/>
            <a:r>
              <a:rPr lang="en-US" sz="2000" b="1" dirty="0" smtClean="0">
                <a:solidFill>
                  <a:srgbClr val="FF0000"/>
                </a:solidFill>
              </a:rPr>
              <a:t>Dean, F/Ag, BCKV &amp; POC, WCRP-CORDEX, South Asia Domain</a:t>
            </a:r>
            <a:endParaRPr lang="en-US" sz="2000" b="1" dirty="0">
              <a:solidFill>
                <a:srgbClr val="FF0000"/>
              </a:solidFill>
            </a:endParaRPr>
          </a:p>
        </p:txBody>
      </p:sp>
      <p:pic>
        <p:nvPicPr>
          <p:cNvPr id="6" name="Picture 2" descr="C:\Users\SANKET KUMAR YADAV\Desktop\betel photos\101204.jpg"/>
          <p:cNvPicPr>
            <a:picLocks noChangeAspect="1" noChangeArrowheads="1"/>
          </p:cNvPicPr>
          <p:nvPr/>
        </p:nvPicPr>
        <p:blipFill>
          <a:blip r:embed="rId2" cstate="print"/>
          <a:srcRect/>
          <a:stretch>
            <a:fillRect/>
          </a:stretch>
        </p:blipFill>
        <p:spPr bwMode="auto">
          <a:xfrm>
            <a:off x="3712096" y="3158877"/>
            <a:ext cx="1584176" cy="1650195"/>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8614" y="6240474"/>
            <a:ext cx="9135386" cy="369332"/>
          </a:xfrm>
          <a:prstGeom prst="rect">
            <a:avLst/>
          </a:prstGeom>
        </p:spPr>
        <p:txBody>
          <a:bodyPr wrap="none">
            <a:spAutoFit/>
          </a:bodyPr>
          <a:lstStyle/>
          <a:p>
            <a:r>
              <a:rPr lang="en-US" b="1" dirty="0" smtClean="0"/>
              <a:t>ICRC</a:t>
            </a:r>
            <a:r>
              <a:rPr lang="en-US" dirty="0" smtClean="0"/>
              <a:t>-</a:t>
            </a:r>
            <a:r>
              <a:rPr lang="en-US" b="1" dirty="0" smtClean="0"/>
              <a:t>CORDEX 2023 International Conference during 25-29 September, 2023 at IITM Pune, India</a:t>
            </a:r>
            <a:endParaRPr lang="en-US" dirty="0"/>
          </a:p>
        </p:txBody>
      </p:sp>
    </p:spTree>
    <p:extLst>
      <p:ext uri="{BB962C8B-B14F-4D97-AF65-F5344CB8AC3E}">
        <p14:creationId xmlns:p14="http://schemas.microsoft.com/office/powerpoint/2010/main" val="1245521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647" y="282717"/>
            <a:ext cx="9144000" cy="415498"/>
          </a:xfrm>
          <a:prstGeom prst="rect">
            <a:avLst/>
          </a:prstGeom>
          <a:solidFill>
            <a:srgbClr val="FFC000"/>
          </a:solidFill>
        </p:spPr>
        <p:txBody>
          <a:bodyPr wrap="square" rtlCol="0">
            <a:spAutoFit/>
          </a:bodyPr>
          <a:lstStyle/>
          <a:p>
            <a:pPr algn="ctr"/>
            <a:r>
              <a:rPr lang="en-US" sz="2100" b="1" dirty="0"/>
              <a:t>Downscaling : </a:t>
            </a:r>
            <a:r>
              <a:rPr lang="en-US" sz="2100" b="1" dirty="0">
                <a:solidFill>
                  <a:srgbClr val="0000FF"/>
                </a:solidFill>
              </a:rPr>
              <a:t>Model output statistics (MOS) method</a:t>
            </a:r>
          </a:p>
        </p:txBody>
      </p:sp>
      <p:sp>
        <p:nvSpPr>
          <p:cNvPr id="4" name="Rectangle 3"/>
          <p:cNvSpPr/>
          <p:nvPr/>
        </p:nvSpPr>
        <p:spPr>
          <a:xfrm>
            <a:off x="228602" y="1279477"/>
            <a:ext cx="2247475" cy="415498"/>
          </a:xfrm>
          <a:prstGeom prst="rect">
            <a:avLst/>
          </a:prstGeom>
        </p:spPr>
        <p:txBody>
          <a:bodyPr wrap="none">
            <a:spAutoFit/>
          </a:bodyPr>
          <a:lstStyle/>
          <a:p>
            <a:r>
              <a:rPr lang="en-US" sz="2100" b="1" u="sng" dirty="0">
                <a:solidFill>
                  <a:srgbClr val="0070C0"/>
                </a:solidFill>
              </a:rPr>
              <a:t>Method 1: </a:t>
            </a:r>
            <a:r>
              <a:rPr lang="en-US" sz="2100" b="1" u="sng" dirty="0">
                <a:solidFill>
                  <a:srgbClr val="00B050"/>
                </a:solidFill>
              </a:rPr>
              <a:t>Scaling </a:t>
            </a:r>
          </a:p>
        </p:txBody>
      </p:sp>
      <mc:AlternateContent xmlns:mc="http://schemas.openxmlformats.org/markup-compatibility/2006" xmlns:a14="http://schemas.microsoft.com/office/drawing/2010/main">
        <mc:Choice Requires="a14">
          <p:sp>
            <p:nvSpPr>
              <p:cNvPr id="5" name="Rectangle 4"/>
              <p:cNvSpPr/>
              <p:nvPr/>
            </p:nvSpPr>
            <p:spPr>
              <a:xfrm>
                <a:off x="304392" y="1705748"/>
                <a:ext cx="8674510" cy="1128322"/>
              </a:xfrm>
              <a:prstGeom prst="rect">
                <a:avLst/>
              </a:prstGeom>
            </p:spPr>
            <p:txBody>
              <a:bodyPr wrap="square">
                <a:spAutoFit/>
              </a:bodyPr>
              <a:lstStyle/>
              <a:p>
                <a:pPr algn="just"/>
                <a:r>
                  <a:rPr lang="en-US" sz="1350" dirty="0"/>
                  <a:t>For precipitation it can be expressed as </a:t>
                </a:r>
                <a:r>
                  <a:rPr lang="en-US" sz="1350" b="1" dirty="0"/>
                  <a:t>:</a:t>
                </a:r>
                <a:r>
                  <a:rPr lang="en-US" sz="1350" b="1" i="1" dirty="0" err="1">
                    <a:solidFill>
                      <a:srgbClr val="FF0000"/>
                    </a:solidFill>
                  </a:rPr>
                  <a:t>P'</a:t>
                </a:r>
                <a:r>
                  <a:rPr lang="en-US" sz="1350" b="1" i="1" baseline="-25000" dirty="0" err="1">
                    <a:solidFill>
                      <a:srgbClr val="FF0000"/>
                    </a:solidFill>
                  </a:rPr>
                  <a:t>gcm,fut</a:t>
                </a:r>
                <a:r>
                  <a:rPr lang="en-US" sz="1350" b="1" dirty="0">
                    <a:solidFill>
                      <a:srgbClr val="FF0000"/>
                    </a:solidFill>
                  </a:rPr>
                  <a:t>= </a:t>
                </a:r>
                <a:r>
                  <a:rPr lang="en-US" sz="1350" b="1" i="1" dirty="0" err="1">
                    <a:solidFill>
                      <a:srgbClr val="FF0000"/>
                    </a:solidFill>
                  </a:rPr>
                  <a:t>P</a:t>
                </a:r>
                <a:r>
                  <a:rPr lang="en-US" sz="1350" b="1" i="1" baseline="-25000" dirty="0" err="1">
                    <a:solidFill>
                      <a:srgbClr val="FF0000"/>
                    </a:solidFill>
                  </a:rPr>
                  <a:t>gcm,fut</a:t>
                </a:r>
                <a:r>
                  <a:rPr lang="en-US" sz="1350" b="1" i="1" baseline="-25000" dirty="0">
                    <a:solidFill>
                      <a:srgbClr val="FF0000"/>
                    </a:solidFill>
                  </a:rPr>
                  <a:t>×</a:t>
                </a:r>
                <a:r>
                  <a:rPr lang="en-US" sz="1350" b="1" dirty="0">
                    <a:solidFill>
                      <a:srgbClr val="FF0000"/>
                    </a:solidFill>
                  </a:rPr>
                  <a:t>(</a:t>
                </a:r>
                <a14:m>
                  <m:oMath xmlns:m="http://schemas.openxmlformats.org/officeDocument/2006/math">
                    <m:f>
                      <m:fPr>
                        <m:ctrlPr>
                          <a:rPr lang="en-US" sz="1350" b="1" i="1">
                            <a:solidFill>
                              <a:srgbClr val="FF0000"/>
                            </a:solidFill>
                            <a:latin typeface="Cambria Math" panose="02040503050406030204" pitchFamily="18" charset="0"/>
                          </a:rPr>
                        </m:ctrlPr>
                      </m:fPr>
                      <m:num>
                        <m:acc>
                          <m:accPr>
                            <m:chr m:val="̅"/>
                            <m:ctrlPr>
                              <a:rPr lang="en-US" sz="1350" b="1" i="1">
                                <a:solidFill>
                                  <a:srgbClr val="FF0000"/>
                                </a:solidFill>
                                <a:latin typeface="Cambria Math" panose="02040503050406030204" pitchFamily="18" charset="0"/>
                              </a:rPr>
                            </m:ctrlPr>
                          </m:accPr>
                          <m:e>
                            <m:sSub>
                              <m:sSubPr>
                                <m:ctrlPr>
                                  <a:rPr lang="en-US" sz="1350" b="1" i="1">
                                    <a:solidFill>
                                      <a:srgbClr val="FF0000"/>
                                    </a:solidFill>
                                    <a:latin typeface="Cambria Math" panose="02040503050406030204" pitchFamily="18" charset="0"/>
                                  </a:rPr>
                                </m:ctrlPr>
                              </m:sSubPr>
                              <m:e>
                                <m:r>
                                  <a:rPr lang="en-US" sz="1350" b="1" i="1">
                                    <a:solidFill>
                                      <a:srgbClr val="FF0000"/>
                                    </a:solidFill>
                                    <a:latin typeface="Cambria Math"/>
                                  </a:rPr>
                                  <m:t>𝑷</m:t>
                                </m:r>
                              </m:e>
                              <m:sub>
                                <m:r>
                                  <a:rPr lang="en-US" sz="1350" b="1" i="1">
                                    <a:solidFill>
                                      <a:srgbClr val="FF0000"/>
                                    </a:solidFill>
                                    <a:latin typeface="Cambria Math"/>
                                  </a:rPr>
                                  <m:t>𝒐𝒃𝒔</m:t>
                                </m:r>
                                <m:r>
                                  <a:rPr lang="en-US" sz="1350" b="1" i="1">
                                    <a:solidFill>
                                      <a:srgbClr val="FF0000"/>
                                    </a:solidFill>
                                    <a:latin typeface="Cambria Math"/>
                                  </a:rPr>
                                  <m:t>,</m:t>
                                </m:r>
                                <m:r>
                                  <a:rPr lang="en-US" sz="1350" b="1" i="1">
                                    <a:solidFill>
                                      <a:srgbClr val="FF0000"/>
                                    </a:solidFill>
                                    <a:latin typeface="Cambria Math"/>
                                  </a:rPr>
                                  <m:t>𝒓𝒆𝒇</m:t>
                                </m:r>
                              </m:sub>
                            </m:sSub>
                          </m:e>
                        </m:acc>
                      </m:num>
                      <m:den>
                        <m:acc>
                          <m:accPr>
                            <m:chr m:val="̅"/>
                            <m:ctrlPr>
                              <a:rPr lang="en-US" sz="1350" b="1" i="1">
                                <a:solidFill>
                                  <a:srgbClr val="FF0000"/>
                                </a:solidFill>
                                <a:latin typeface="Cambria Math" panose="02040503050406030204" pitchFamily="18" charset="0"/>
                              </a:rPr>
                            </m:ctrlPr>
                          </m:accPr>
                          <m:e>
                            <m:sSub>
                              <m:sSubPr>
                                <m:ctrlPr>
                                  <a:rPr lang="en-US" sz="1350" b="1" i="1">
                                    <a:solidFill>
                                      <a:srgbClr val="FF0000"/>
                                    </a:solidFill>
                                    <a:latin typeface="Cambria Math" panose="02040503050406030204" pitchFamily="18" charset="0"/>
                                  </a:rPr>
                                </m:ctrlPr>
                              </m:sSubPr>
                              <m:e>
                                <m:r>
                                  <a:rPr lang="en-US" sz="1350" b="1" i="1">
                                    <a:solidFill>
                                      <a:srgbClr val="FF0000"/>
                                    </a:solidFill>
                                    <a:latin typeface="Cambria Math"/>
                                  </a:rPr>
                                  <m:t>𝑷</m:t>
                                </m:r>
                              </m:e>
                              <m:sub>
                                <m:r>
                                  <a:rPr lang="en-US" sz="1350" b="1" i="1">
                                    <a:solidFill>
                                      <a:srgbClr val="FF0000"/>
                                    </a:solidFill>
                                    <a:latin typeface="Cambria Math"/>
                                  </a:rPr>
                                  <m:t>𝒈𝒄𝒎</m:t>
                                </m:r>
                                <m:r>
                                  <a:rPr lang="en-US" sz="1350" b="1" i="1">
                                    <a:solidFill>
                                      <a:srgbClr val="FF0000"/>
                                    </a:solidFill>
                                    <a:latin typeface="Cambria Math"/>
                                  </a:rPr>
                                  <m:t>,</m:t>
                                </m:r>
                                <m:r>
                                  <a:rPr lang="en-US" sz="1350" b="1" i="1">
                                    <a:solidFill>
                                      <a:srgbClr val="FF0000"/>
                                    </a:solidFill>
                                    <a:latin typeface="Cambria Math"/>
                                  </a:rPr>
                                  <m:t>𝒓𝒆𝒇</m:t>
                                </m:r>
                              </m:sub>
                            </m:sSub>
                          </m:e>
                        </m:acc>
                      </m:den>
                    </m:f>
                  </m:oMath>
                </a14:m>
                <a:r>
                  <a:rPr lang="en-US" sz="1350" dirty="0"/>
                  <a:t>)</a:t>
                </a:r>
              </a:p>
              <a:p>
                <a:pPr algn="just"/>
                <a:endParaRPr lang="en-US" sz="825" dirty="0"/>
              </a:p>
              <a:p>
                <a:pPr algn="just"/>
                <a:r>
                  <a:rPr lang="en-US" sz="1350" i="1" dirty="0" err="1"/>
                  <a:t>P'</a:t>
                </a:r>
                <a:r>
                  <a:rPr lang="en-US" sz="1350" i="1" baseline="-25000" dirty="0" err="1"/>
                  <a:t>gcm,fut</a:t>
                </a:r>
                <a:r>
                  <a:rPr lang="en-US" sz="1350" dirty="0"/>
                  <a:t>&amp;</a:t>
                </a:r>
                <a:r>
                  <a:rPr lang="en-US" sz="1350" i="1" dirty="0" err="1"/>
                  <a:t>P</a:t>
                </a:r>
                <a:r>
                  <a:rPr lang="en-US" sz="1350" i="1" baseline="-25000" dirty="0" err="1"/>
                  <a:t>gcm,fut</a:t>
                </a:r>
                <a:r>
                  <a:rPr lang="en-US" sz="1350" i="1" baseline="-25000" dirty="0"/>
                  <a:t>:</a:t>
                </a:r>
                <a:r>
                  <a:rPr lang="en-US" sz="1350" dirty="0"/>
                  <a:t>corrected and uncorrected future GCM outputs respectively</a:t>
                </a:r>
              </a:p>
              <a:p>
                <a:pPr algn="just"/>
                <a:endParaRPr lang="en-US" sz="600" dirty="0"/>
              </a:p>
              <a:p>
                <a:pPr algn="just"/>
                <a14:m>
                  <m:oMath xmlns:m="http://schemas.openxmlformats.org/officeDocument/2006/math">
                    <m:acc>
                      <m:accPr>
                        <m:chr m:val="̅"/>
                        <m:ctrlPr>
                          <a:rPr lang="en-US" sz="1350" i="1">
                            <a:latin typeface="Cambria Math" panose="02040503050406030204" pitchFamily="18" charset="0"/>
                          </a:rPr>
                        </m:ctrlPr>
                      </m:accPr>
                      <m:e>
                        <m:sSub>
                          <m:sSubPr>
                            <m:ctrlPr>
                              <a:rPr lang="en-US" sz="1350" i="1">
                                <a:latin typeface="Cambria Math" panose="02040503050406030204" pitchFamily="18" charset="0"/>
                              </a:rPr>
                            </m:ctrlPr>
                          </m:sSubPr>
                          <m:e>
                            <m:r>
                              <a:rPr lang="en-US" sz="1350" i="1">
                                <a:latin typeface="Cambria Math"/>
                              </a:rPr>
                              <m:t>𝑃</m:t>
                            </m:r>
                          </m:e>
                          <m:sub>
                            <m:r>
                              <a:rPr lang="en-US" sz="1350" i="1">
                                <a:latin typeface="Cambria Math"/>
                              </a:rPr>
                              <m:t>𝑜𝑏𝑠</m:t>
                            </m:r>
                            <m:r>
                              <a:rPr lang="en-US" sz="1350" i="1">
                                <a:latin typeface="Cambria Math"/>
                              </a:rPr>
                              <m:t>,</m:t>
                            </m:r>
                            <m:r>
                              <a:rPr lang="en-US" sz="1350" i="1">
                                <a:latin typeface="Cambria Math"/>
                              </a:rPr>
                              <m:t>𝑟𝑒𝑓</m:t>
                            </m:r>
                          </m:sub>
                        </m:sSub>
                      </m:e>
                    </m:acc>
                    <m:r>
                      <a:rPr lang="en-US" sz="1350" i="1">
                        <a:latin typeface="Cambria Math"/>
                      </a:rPr>
                      <m:t>  &amp; </m:t>
                    </m:r>
                    <m:acc>
                      <m:accPr>
                        <m:chr m:val="̅"/>
                        <m:ctrlPr>
                          <a:rPr lang="en-US" sz="1350" i="1">
                            <a:latin typeface="Cambria Math" panose="02040503050406030204" pitchFamily="18" charset="0"/>
                          </a:rPr>
                        </m:ctrlPr>
                      </m:accPr>
                      <m:e>
                        <m:sSub>
                          <m:sSubPr>
                            <m:ctrlPr>
                              <a:rPr lang="en-US" sz="1350" i="1">
                                <a:latin typeface="Cambria Math" panose="02040503050406030204" pitchFamily="18" charset="0"/>
                              </a:rPr>
                            </m:ctrlPr>
                          </m:sSubPr>
                          <m:e>
                            <m:r>
                              <a:rPr lang="en-US" sz="1350" i="1">
                                <a:latin typeface="Cambria Math"/>
                              </a:rPr>
                              <m:t>𝑃</m:t>
                            </m:r>
                          </m:e>
                          <m:sub>
                            <m:r>
                              <a:rPr lang="en-US" sz="1350" i="1">
                                <a:latin typeface="Cambria Math"/>
                              </a:rPr>
                              <m:t>𝑔𝑐𝑚</m:t>
                            </m:r>
                            <m:r>
                              <a:rPr lang="en-US" sz="1350" i="1">
                                <a:latin typeface="Cambria Math"/>
                              </a:rPr>
                              <m:t>,</m:t>
                            </m:r>
                            <m:r>
                              <a:rPr lang="en-US" sz="1350" i="1">
                                <a:latin typeface="Cambria Math"/>
                              </a:rPr>
                              <m:t>𝑟𝑒𝑓</m:t>
                            </m:r>
                          </m:sub>
                        </m:sSub>
                      </m:e>
                    </m:acc>
                    <m:r>
                      <a:rPr lang="en-US" sz="1350" i="1">
                        <a:latin typeface="Cambria Math"/>
                      </a:rPr>
                      <m:t> </m:t>
                    </m:r>
                  </m:oMath>
                </a14:m>
                <a:r>
                  <a:rPr lang="en-US" sz="1350" dirty="0"/>
                  <a:t>average observed and GCM precipitation during reference period.</a:t>
                </a:r>
              </a:p>
            </p:txBody>
          </p:sp>
        </mc:Choice>
        <mc:Fallback xmlns="">
          <p:sp>
            <p:nvSpPr>
              <p:cNvPr id="5" name="Rectangle 4"/>
              <p:cNvSpPr>
                <a:spLocks noRot="1" noChangeAspect="1" noMove="1" noResize="1" noEditPoints="1" noAdjustHandles="1" noChangeArrowheads="1" noChangeShapeType="1" noTextEdit="1"/>
              </p:cNvSpPr>
              <p:nvPr/>
            </p:nvSpPr>
            <p:spPr>
              <a:xfrm>
                <a:off x="304392" y="1705748"/>
                <a:ext cx="8674510" cy="1128322"/>
              </a:xfrm>
              <a:prstGeom prst="rect">
                <a:avLst/>
              </a:prstGeom>
              <a:blipFill>
                <a:blip r:embed="rId2"/>
                <a:stretch>
                  <a:fillRect l="-211" b="-3784"/>
                </a:stretch>
              </a:blipFill>
            </p:spPr>
            <p:txBody>
              <a:bodyPr/>
              <a:lstStyle/>
              <a:p>
                <a:r>
                  <a:rPr lang="en-IN">
                    <a:noFill/>
                  </a:rPr>
                  <a:t> </a:t>
                </a:r>
              </a:p>
            </p:txBody>
          </p:sp>
        </mc:Fallback>
      </mc:AlternateContent>
      <p:sp>
        <p:nvSpPr>
          <p:cNvPr id="2" name="Rectangle 1"/>
          <p:cNvSpPr/>
          <p:nvPr/>
        </p:nvSpPr>
        <p:spPr>
          <a:xfrm>
            <a:off x="255226" y="2857500"/>
            <a:ext cx="5580310" cy="415498"/>
          </a:xfrm>
          <a:prstGeom prst="rect">
            <a:avLst/>
          </a:prstGeom>
        </p:spPr>
        <p:txBody>
          <a:bodyPr wrap="none">
            <a:spAutoFit/>
          </a:bodyPr>
          <a:lstStyle/>
          <a:p>
            <a:r>
              <a:rPr lang="en-US" sz="2100" b="1" u="sng" dirty="0">
                <a:solidFill>
                  <a:srgbClr val="0070C0"/>
                </a:solidFill>
                <a:latin typeface="Times New Roman" panose="02020603050405020304" pitchFamily="18" charset="0"/>
                <a:ea typeface="Calibri" panose="020F0502020204030204" pitchFamily="34" charset="0"/>
              </a:rPr>
              <a:t>Method 2: </a:t>
            </a:r>
            <a:r>
              <a:rPr lang="en-US" sz="2100" b="1" u="sng" dirty="0">
                <a:solidFill>
                  <a:srgbClr val="00B050"/>
                </a:solidFill>
                <a:latin typeface="Times New Roman" panose="02020603050405020304" pitchFamily="18" charset="0"/>
                <a:ea typeface="Calibri" panose="020F0502020204030204" pitchFamily="34" charset="0"/>
              </a:rPr>
              <a:t>Standardized reconstruction (</a:t>
            </a:r>
            <a:r>
              <a:rPr lang="en-US" sz="2100" b="1" u="sng" dirty="0" err="1">
                <a:solidFill>
                  <a:srgbClr val="00B050"/>
                </a:solidFill>
                <a:latin typeface="Times New Roman" panose="02020603050405020304" pitchFamily="18" charset="0"/>
                <a:ea typeface="Calibri" panose="020F0502020204030204" pitchFamily="34" charset="0"/>
              </a:rPr>
              <a:t>SdRc</a:t>
            </a:r>
            <a:r>
              <a:rPr lang="en-US" sz="2100" b="1" u="sng" dirty="0">
                <a:solidFill>
                  <a:srgbClr val="00B050"/>
                </a:solidFill>
                <a:latin typeface="Times New Roman" panose="02020603050405020304" pitchFamily="18" charset="0"/>
                <a:ea typeface="Calibri" panose="020F0502020204030204" pitchFamily="34" charset="0"/>
              </a:rPr>
              <a:t>)</a:t>
            </a:r>
            <a:endParaRPr lang="en-IN" sz="2100" b="1" u="sng" dirty="0">
              <a:solidFill>
                <a:srgbClr val="00B050"/>
              </a:solidFill>
            </a:endParaRPr>
          </a:p>
        </p:txBody>
      </p:sp>
      <mc:AlternateContent xmlns:mc="http://schemas.openxmlformats.org/markup-compatibility/2006" xmlns:a14="http://schemas.microsoft.com/office/drawing/2010/main">
        <mc:Choice Requires="a14">
          <p:sp>
            <p:nvSpPr>
              <p:cNvPr id="9" name="Rectangle 8"/>
              <p:cNvSpPr/>
              <p:nvPr/>
            </p:nvSpPr>
            <p:spPr>
              <a:xfrm>
                <a:off x="228602" y="3233188"/>
                <a:ext cx="8660175" cy="2578463"/>
              </a:xfrm>
              <a:prstGeom prst="rect">
                <a:avLst/>
              </a:prstGeom>
            </p:spPr>
            <p:txBody>
              <a:bodyPr wrap="square">
                <a:spAutoFit/>
              </a:bodyPr>
              <a:lstStyle/>
              <a:p>
                <a:pPr algn="just">
                  <a:lnSpc>
                    <a:spcPct val="150000"/>
                  </a:lnSpc>
                  <a:spcAft>
                    <a:spcPts val="750"/>
                  </a:spcAft>
                </a:pPr>
                <a:r>
                  <a:rPr lang="en-US" sz="1350" dirty="0">
                    <a:latin typeface="Times New Roman" panose="02020603050405020304" pitchFamily="18" charset="0"/>
                    <a:ea typeface="Calibri" panose="020F0502020204030204" pitchFamily="34" charset="0"/>
                    <a:cs typeface="Vrinda"/>
                  </a:rPr>
                  <a:t>Here future GCM output is first standardized by its mean (</a:t>
                </a:r>
                <a14:m>
                  <m:oMath xmlns:m="http://schemas.openxmlformats.org/officeDocument/2006/math">
                    <m:sSub>
                      <m:sSubPr>
                        <m:ctrlPr>
                          <a:rPr lang="en-IN" sz="1350" i="1">
                            <a:latin typeface="Cambria Math" panose="02040503050406030204" pitchFamily="18" charset="0"/>
                            <a:ea typeface="Calibri" panose="020F0502020204030204" pitchFamily="34" charset="0"/>
                            <a:cs typeface="Times New Roman" panose="02020603050405020304" pitchFamily="18" charset="0"/>
                          </a:rPr>
                        </m:ctrlPr>
                      </m:sSubPr>
                      <m:e>
                        <m:r>
                          <a:rPr lang="en-US" sz="1350" i="1">
                            <a:latin typeface="Cambria Math" panose="02040503050406030204" pitchFamily="18" charset="0"/>
                            <a:ea typeface="Calibri" panose="020F0502020204030204" pitchFamily="34" charset="0"/>
                            <a:cs typeface="Times New Roman" panose="02020603050405020304" pitchFamily="18" charset="0"/>
                          </a:rPr>
                          <m:t>𝜇</m:t>
                        </m:r>
                      </m:e>
                      <m:sub>
                        <m:r>
                          <a:rPr lang="en-US" sz="1350" i="1">
                            <a:latin typeface="Cambria Math" panose="02040503050406030204" pitchFamily="18" charset="0"/>
                            <a:ea typeface="Calibri" panose="020F0502020204030204" pitchFamily="34" charset="0"/>
                            <a:cs typeface="Times New Roman" panose="02020603050405020304" pitchFamily="18" charset="0"/>
                          </a:rPr>
                          <m:t>𝑔𝑐𝑚</m:t>
                        </m:r>
                        <m:r>
                          <a:rPr lang="en-US" sz="1350" i="1">
                            <a:latin typeface="Cambria Math" panose="02040503050406030204" pitchFamily="18" charset="0"/>
                            <a:ea typeface="Calibri" panose="020F0502020204030204" pitchFamily="34" charset="0"/>
                            <a:cs typeface="Times New Roman" panose="02020603050405020304" pitchFamily="18" charset="0"/>
                          </a:rPr>
                          <m:t>,</m:t>
                        </m:r>
                        <m:r>
                          <a:rPr lang="en-US" sz="1350" i="1">
                            <a:latin typeface="Cambria Math" panose="02040503050406030204" pitchFamily="18" charset="0"/>
                            <a:ea typeface="Calibri" panose="020F0502020204030204" pitchFamily="34" charset="0"/>
                            <a:cs typeface="Times New Roman" panose="02020603050405020304" pitchFamily="18" charset="0"/>
                          </a:rPr>
                          <m:t>𝑟𝑒𝑓</m:t>
                        </m:r>
                      </m:sub>
                    </m:sSub>
                    <m:r>
                      <a:rPr lang="en-US" sz="1350" i="1">
                        <a:latin typeface="Cambria Math" panose="02040503050406030204" pitchFamily="18" charset="0"/>
                        <a:ea typeface="Calibri" panose="020F0502020204030204" pitchFamily="34" charset="0"/>
                        <a:cs typeface="Times New Roman" panose="02020603050405020304" pitchFamily="18" charset="0"/>
                      </a:rPr>
                      <m:t>)</m:t>
                    </m:r>
                  </m:oMath>
                </a14:m>
                <a:r>
                  <a:rPr lang="en-US" sz="1350" dirty="0">
                    <a:latin typeface="Times New Roman" panose="02020603050405020304" pitchFamily="18" charset="0"/>
                    <a:ea typeface="Calibri" panose="020F0502020204030204" pitchFamily="34" charset="0"/>
                    <a:cs typeface="Vrinda"/>
                  </a:rPr>
                  <a:t> and standard deviation (</a:t>
                </a:r>
                <a14:m>
                  <m:oMath xmlns:m="http://schemas.openxmlformats.org/officeDocument/2006/math">
                    <m:sSub>
                      <m:sSubPr>
                        <m:ctrlPr>
                          <a:rPr lang="en-IN" sz="1350" i="1">
                            <a:latin typeface="Cambria Math" panose="02040503050406030204" pitchFamily="18" charset="0"/>
                            <a:ea typeface="Calibri" panose="020F0502020204030204" pitchFamily="34" charset="0"/>
                            <a:cs typeface="Times New Roman" panose="02020603050405020304" pitchFamily="18" charset="0"/>
                          </a:rPr>
                        </m:ctrlPr>
                      </m:sSubPr>
                      <m:e>
                        <m:r>
                          <a:rPr lang="en-US" sz="1350" i="1">
                            <a:latin typeface="Cambria Math" panose="02040503050406030204" pitchFamily="18" charset="0"/>
                            <a:ea typeface="Calibri" panose="020F0502020204030204" pitchFamily="34" charset="0"/>
                            <a:cs typeface="Times New Roman" panose="02020603050405020304" pitchFamily="18" charset="0"/>
                          </a:rPr>
                          <m:t>𝜎</m:t>
                        </m:r>
                      </m:e>
                      <m:sub>
                        <m:r>
                          <a:rPr lang="en-US" sz="1350" i="1">
                            <a:latin typeface="Cambria Math" panose="02040503050406030204" pitchFamily="18" charset="0"/>
                            <a:ea typeface="Calibri" panose="020F0502020204030204" pitchFamily="34" charset="0"/>
                            <a:cs typeface="Times New Roman" panose="02020603050405020304" pitchFamily="18" charset="0"/>
                          </a:rPr>
                          <m:t>𝑔𝑐𝑚</m:t>
                        </m:r>
                        <m:r>
                          <a:rPr lang="en-US" sz="1350" i="1">
                            <a:latin typeface="Cambria Math" panose="02040503050406030204" pitchFamily="18" charset="0"/>
                            <a:ea typeface="Calibri" panose="020F0502020204030204" pitchFamily="34" charset="0"/>
                            <a:cs typeface="Times New Roman" panose="02020603050405020304" pitchFamily="18" charset="0"/>
                          </a:rPr>
                          <m:t>,</m:t>
                        </m:r>
                        <m:r>
                          <a:rPr lang="en-US" sz="1350" i="1">
                            <a:latin typeface="Cambria Math" panose="02040503050406030204" pitchFamily="18" charset="0"/>
                            <a:ea typeface="Calibri" panose="020F0502020204030204" pitchFamily="34" charset="0"/>
                            <a:cs typeface="Times New Roman" panose="02020603050405020304" pitchFamily="18" charset="0"/>
                          </a:rPr>
                          <m:t>𝑟𝑒𝑓</m:t>
                        </m:r>
                      </m:sub>
                    </m:sSub>
                  </m:oMath>
                </a14:m>
                <a:r>
                  <a:rPr lang="en-US" sz="1350" dirty="0">
                    <a:latin typeface="Times New Roman" panose="02020603050405020304" pitchFamily="18" charset="0"/>
                    <a:ea typeface="Calibri" panose="020F0502020204030204" pitchFamily="34" charset="0"/>
                    <a:cs typeface="Vrinda"/>
                  </a:rPr>
                  <a:t>) of the reference period.</a:t>
                </a:r>
                <a:endParaRPr lang="en-IN" sz="1200" dirty="0">
                  <a:latin typeface="Calibri" panose="020F0502020204030204" pitchFamily="34" charset="0"/>
                  <a:ea typeface="Calibri" panose="020F0502020204030204" pitchFamily="34" charset="0"/>
                  <a:cs typeface="Vrinda"/>
                </a:endParaRPr>
              </a:p>
              <a:p>
                <a:pPr algn="ctr">
                  <a:lnSpc>
                    <a:spcPct val="150000"/>
                  </a:lnSpc>
                  <a:spcAft>
                    <a:spcPts val="750"/>
                  </a:spcAft>
                </a:pPr>
                <a:r>
                  <a:rPr lang="en-US" sz="1350" b="1" dirty="0" err="1">
                    <a:solidFill>
                      <a:srgbClr val="FF0066"/>
                    </a:solidFill>
                    <a:latin typeface="Times New Roman" panose="02020603050405020304" pitchFamily="18" charset="0"/>
                    <a:ea typeface="Calibri" panose="020F0502020204030204" pitchFamily="34" charset="0"/>
                    <a:cs typeface="Vrinda"/>
                  </a:rPr>
                  <a:t>Y'</a:t>
                </a:r>
                <a:r>
                  <a:rPr lang="en-US" sz="1350" b="1" baseline="-25000" dirty="0" err="1">
                    <a:solidFill>
                      <a:srgbClr val="FF0066"/>
                    </a:solidFill>
                    <a:latin typeface="Times New Roman" panose="02020603050405020304" pitchFamily="18" charset="0"/>
                    <a:ea typeface="Calibri" panose="020F0502020204030204" pitchFamily="34" charset="0"/>
                    <a:cs typeface="Vrinda"/>
                  </a:rPr>
                  <a:t>gcm,fut</a:t>
                </a:r>
                <a:r>
                  <a:rPr lang="en-US" sz="1350" b="1" dirty="0">
                    <a:solidFill>
                      <a:srgbClr val="FF0066"/>
                    </a:solidFill>
                    <a:latin typeface="Times New Roman" panose="02020603050405020304" pitchFamily="18" charset="0"/>
                    <a:ea typeface="Calibri" panose="020F0502020204030204" pitchFamily="34" charset="0"/>
                    <a:cs typeface="Vrinda"/>
                  </a:rPr>
                  <a:t>= (</a:t>
                </a:r>
                <a14:m>
                  <m:oMath xmlns:m="http://schemas.openxmlformats.org/officeDocument/2006/math">
                    <m:f>
                      <m:fPr>
                        <m:ctrlPr>
                          <a:rPr lang="en-IN" sz="1350" b="1" i="1">
                            <a:solidFill>
                              <a:srgbClr val="FF0066"/>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IN" sz="1350" b="1" i="1">
                                <a:solidFill>
                                  <a:srgbClr val="FF0066"/>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350" b="1" i="1">
                                <a:solidFill>
                                  <a:srgbClr val="FF0066"/>
                                </a:solidFill>
                                <a:latin typeface="Cambria Math" panose="02040503050406030204" pitchFamily="18" charset="0"/>
                                <a:ea typeface="Calibri" panose="020F0502020204030204" pitchFamily="34" charset="0"/>
                                <a:cs typeface="Times New Roman" panose="02020603050405020304" pitchFamily="18" charset="0"/>
                              </a:rPr>
                              <m:t>𝒀</m:t>
                            </m:r>
                          </m:e>
                          <m:sub>
                            <m:r>
                              <a:rPr lang="en-US" sz="1350" b="1" i="1">
                                <a:solidFill>
                                  <a:srgbClr val="FF0066"/>
                                </a:solidFill>
                                <a:latin typeface="Cambria Math" panose="02040503050406030204" pitchFamily="18" charset="0"/>
                                <a:ea typeface="Calibri" panose="020F0502020204030204" pitchFamily="34" charset="0"/>
                                <a:cs typeface="Times New Roman" panose="02020603050405020304" pitchFamily="18" charset="0"/>
                              </a:rPr>
                              <m:t>𝐠𝐜𝐦</m:t>
                            </m:r>
                            <m:r>
                              <a:rPr lang="en-US" sz="1350" b="1">
                                <a:solidFill>
                                  <a:srgbClr val="FF0066"/>
                                </a:solidFill>
                                <a:latin typeface="Cambria Math" panose="02040503050406030204" pitchFamily="18" charset="0"/>
                                <a:ea typeface="Calibri" panose="020F0502020204030204" pitchFamily="34" charset="0"/>
                                <a:cs typeface="Times New Roman" panose="02020603050405020304" pitchFamily="18" charset="0"/>
                              </a:rPr>
                              <m:t>,</m:t>
                            </m:r>
                            <m:r>
                              <a:rPr lang="en-US" sz="1350" b="1" i="1">
                                <a:solidFill>
                                  <a:srgbClr val="FF0066"/>
                                </a:solidFill>
                                <a:latin typeface="Cambria Math" panose="02040503050406030204" pitchFamily="18" charset="0"/>
                                <a:ea typeface="Calibri" panose="020F0502020204030204" pitchFamily="34" charset="0"/>
                                <a:cs typeface="Times New Roman" panose="02020603050405020304" pitchFamily="18" charset="0"/>
                              </a:rPr>
                              <m:t>𝒇𝒖𝒕</m:t>
                            </m:r>
                          </m:sub>
                        </m:sSub>
                        <m:r>
                          <a:rPr lang="en-US" sz="1350" b="1" i="1" baseline="-25000">
                            <a:solidFill>
                              <a:srgbClr val="FF0066"/>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IN" sz="1350" b="1" i="1">
                                <a:solidFill>
                                  <a:srgbClr val="FF0066"/>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350" b="1" i="1">
                                <a:solidFill>
                                  <a:srgbClr val="FF0066"/>
                                </a:solidFill>
                                <a:latin typeface="Cambria Math" panose="02040503050406030204" pitchFamily="18" charset="0"/>
                                <a:ea typeface="Calibri" panose="020F0502020204030204" pitchFamily="34" charset="0"/>
                                <a:cs typeface="Times New Roman" panose="02020603050405020304" pitchFamily="18" charset="0"/>
                              </a:rPr>
                              <m:t>𝝁</m:t>
                            </m:r>
                          </m:e>
                          <m:sub>
                            <m:r>
                              <a:rPr lang="en-US" sz="1350" b="1" i="1">
                                <a:solidFill>
                                  <a:srgbClr val="FF0066"/>
                                </a:solidFill>
                                <a:latin typeface="Cambria Math" panose="02040503050406030204" pitchFamily="18" charset="0"/>
                                <a:ea typeface="Calibri" panose="020F0502020204030204" pitchFamily="34" charset="0"/>
                                <a:cs typeface="Times New Roman" panose="02020603050405020304" pitchFamily="18" charset="0"/>
                              </a:rPr>
                              <m:t>𝐠𝐜𝐦</m:t>
                            </m:r>
                            <m:r>
                              <a:rPr lang="en-US" sz="1350" b="1">
                                <a:solidFill>
                                  <a:srgbClr val="FF0066"/>
                                </a:solidFill>
                                <a:latin typeface="Cambria Math" panose="02040503050406030204" pitchFamily="18" charset="0"/>
                                <a:ea typeface="Calibri" panose="020F0502020204030204" pitchFamily="34" charset="0"/>
                                <a:cs typeface="Times New Roman" panose="02020603050405020304" pitchFamily="18" charset="0"/>
                              </a:rPr>
                              <m:t>,</m:t>
                            </m:r>
                            <m:r>
                              <a:rPr lang="en-US" sz="1350" b="1" i="1">
                                <a:solidFill>
                                  <a:srgbClr val="FF0066"/>
                                </a:solidFill>
                                <a:latin typeface="Cambria Math" panose="02040503050406030204" pitchFamily="18" charset="0"/>
                                <a:ea typeface="Calibri" panose="020F0502020204030204" pitchFamily="34" charset="0"/>
                                <a:cs typeface="Times New Roman" panose="02020603050405020304" pitchFamily="18" charset="0"/>
                              </a:rPr>
                              <m:t>𝒓𝒆𝒇</m:t>
                            </m:r>
                          </m:sub>
                        </m:sSub>
                      </m:num>
                      <m:den>
                        <m:sSub>
                          <m:sSubPr>
                            <m:ctrlPr>
                              <a:rPr lang="en-IN" sz="1350" b="1" i="1">
                                <a:solidFill>
                                  <a:srgbClr val="FF0066"/>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350" b="1" i="1">
                                <a:solidFill>
                                  <a:srgbClr val="FF0066"/>
                                </a:solidFill>
                                <a:latin typeface="Cambria Math" panose="02040503050406030204" pitchFamily="18" charset="0"/>
                                <a:ea typeface="Calibri" panose="020F0502020204030204" pitchFamily="34" charset="0"/>
                                <a:cs typeface="Times New Roman" panose="02020603050405020304" pitchFamily="18" charset="0"/>
                              </a:rPr>
                              <m:t>𝝈</m:t>
                            </m:r>
                          </m:e>
                          <m:sub>
                            <m:r>
                              <a:rPr lang="en-US" sz="1350" b="1" i="1">
                                <a:solidFill>
                                  <a:srgbClr val="FF0066"/>
                                </a:solidFill>
                                <a:latin typeface="Cambria Math" panose="02040503050406030204" pitchFamily="18" charset="0"/>
                                <a:ea typeface="Calibri" panose="020F0502020204030204" pitchFamily="34" charset="0"/>
                                <a:cs typeface="Times New Roman" panose="02020603050405020304" pitchFamily="18" charset="0"/>
                              </a:rPr>
                              <m:t>𝐠𝐜𝐦</m:t>
                            </m:r>
                            <m:r>
                              <a:rPr lang="en-US" sz="1350" b="1">
                                <a:solidFill>
                                  <a:srgbClr val="FF0066"/>
                                </a:solidFill>
                                <a:latin typeface="Cambria Math" panose="02040503050406030204" pitchFamily="18" charset="0"/>
                                <a:ea typeface="Calibri" panose="020F0502020204030204" pitchFamily="34" charset="0"/>
                                <a:cs typeface="Times New Roman" panose="02020603050405020304" pitchFamily="18" charset="0"/>
                              </a:rPr>
                              <m:t>,</m:t>
                            </m:r>
                            <m:r>
                              <a:rPr lang="en-US" sz="1350" b="1" i="1">
                                <a:solidFill>
                                  <a:srgbClr val="FF0066"/>
                                </a:solidFill>
                                <a:latin typeface="Cambria Math" panose="02040503050406030204" pitchFamily="18" charset="0"/>
                                <a:ea typeface="Calibri" panose="020F0502020204030204" pitchFamily="34" charset="0"/>
                                <a:cs typeface="Times New Roman" panose="02020603050405020304" pitchFamily="18" charset="0"/>
                              </a:rPr>
                              <m:t>𝒓𝒆𝒇</m:t>
                            </m:r>
                          </m:sub>
                        </m:sSub>
                      </m:den>
                    </m:f>
                  </m:oMath>
                </a14:m>
                <a:r>
                  <a:rPr lang="en-US" sz="1350" b="1" dirty="0">
                    <a:solidFill>
                      <a:srgbClr val="FF0066"/>
                    </a:solidFill>
                    <a:latin typeface="Times New Roman" panose="02020603050405020304" pitchFamily="18" charset="0"/>
                    <a:ea typeface="Calibri" panose="020F0502020204030204" pitchFamily="34" charset="0"/>
                    <a:cs typeface="Vrinda"/>
                  </a:rPr>
                  <a:t>)	</a:t>
                </a:r>
              </a:p>
              <a:p>
                <a:pPr algn="just">
                  <a:lnSpc>
                    <a:spcPct val="150000"/>
                  </a:lnSpc>
                  <a:spcAft>
                    <a:spcPts val="750"/>
                  </a:spcAft>
                </a:pPr>
                <a:r>
                  <a:rPr lang="en-US" sz="1350" dirty="0">
                    <a:latin typeface="Times New Roman" panose="02020603050405020304" pitchFamily="18" charset="0"/>
                    <a:ea typeface="Calibri" panose="020F0502020204030204" pitchFamily="34" charset="0"/>
                    <a:cs typeface="Vrinda"/>
                  </a:rPr>
                  <a:t>Thus future rainfall anomaly </a:t>
                </a:r>
                <a:r>
                  <a:rPr lang="en-US" sz="1350" i="1" dirty="0" err="1">
                    <a:latin typeface="Times New Roman" panose="02020603050405020304" pitchFamily="18" charset="0"/>
                    <a:ea typeface="Calibri" panose="020F0502020204030204" pitchFamily="34" charset="0"/>
                    <a:cs typeface="Vrinda"/>
                  </a:rPr>
                  <a:t>Y'</a:t>
                </a:r>
                <a:r>
                  <a:rPr lang="en-US" sz="1350" i="1" baseline="-25000" dirty="0" err="1">
                    <a:latin typeface="Times New Roman" panose="02020603050405020304" pitchFamily="18" charset="0"/>
                    <a:ea typeface="Calibri" panose="020F0502020204030204" pitchFamily="34" charset="0"/>
                    <a:cs typeface="Vrinda"/>
                  </a:rPr>
                  <a:t>gcm,fut</a:t>
                </a:r>
                <a:r>
                  <a:rPr lang="en-US" sz="1350" dirty="0">
                    <a:latin typeface="Times New Roman" panose="02020603050405020304" pitchFamily="18" charset="0"/>
                    <a:ea typeface="Calibri" panose="020F0502020204030204" pitchFamily="34" charset="0"/>
                    <a:cs typeface="Vrinda"/>
                  </a:rPr>
                  <a:t>is obtained from which the future rainfall (</a:t>
                </a:r>
                <a:r>
                  <a:rPr lang="en-US" sz="1350" i="1" dirty="0">
                    <a:latin typeface="Times New Roman" panose="02020603050405020304" pitchFamily="18" charset="0"/>
                    <a:ea typeface="Calibri" panose="020F0502020204030204" pitchFamily="34" charset="0"/>
                    <a:cs typeface="Vrinda"/>
                  </a:rPr>
                  <a:t>Z </a:t>
                </a:r>
                <a:r>
                  <a:rPr lang="en-US" sz="1350" i="1" baseline="-25000" dirty="0" err="1">
                    <a:latin typeface="Times New Roman" panose="02020603050405020304" pitchFamily="18" charset="0"/>
                    <a:ea typeface="Calibri" panose="020F0502020204030204" pitchFamily="34" charset="0"/>
                    <a:cs typeface="Vrinda"/>
                  </a:rPr>
                  <a:t>gcm,fut</a:t>
                </a:r>
                <a:r>
                  <a:rPr lang="en-US" sz="1350" i="1" dirty="0">
                    <a:latin typeface="Times New Roman" panose="02020603050405020304" pitchFamily="18" charset="0"/>
                    <a:ea typeface="Calibri" panose="020F0502020204030204" pitchFamily="34" charset="0"/>
                    <a:cs typeface="Vrinda"/>
                  </a:rPr>
                  <a:t>)</a:t>
                </a:r>
                <a:r>
                  <a:rPr lang="en-US" sz="1350" dirty="0">
                    <a:latin typeface="Times New Roman" panose="02020603050405020304" pitchFamily="18" charset="0"/>
                    <a:ea typeface="Calibri" panose="020F0502020204030204" pitchFamily="34" charset="0"/>
                    <a:cs typeface="Vrinda"/>
                  </a:rPr>
                  <a:t> is reconstructed using observed  mean (</a:t>
                </a:r>
                <a14:m>
                  <m:oMath xmlns:m="http://schemas.openxmlformats.org/officeDocument/2006/math">
                    <m:sSub>
                      <m:sSubPr>
                        <m:ctrlPr>
                          <a:rPr lang="en-IN" sz="1350" i="1">
                            <a:latin typeface="Cambria Math" panose="02040503050406030204" pitchFamily="18" charset="0"/>
                            <a:ea typeface="Calibri" panose="020F0502020204030204" pitchFamily="34" charset="0"/>
                            <a:cs typeface="Times New Roman" panose="02020603050405020304" pitchFamily="18" charset="0"/>
                          </a:rPr>
                        </m:ctrlPr>
                      </m:sSubPr>
                      <m:e>
                        <m:r>
                          <a:rPr lang="en-US" sz="1350" i="1">
                            <a:latin typeface="Cambria Math" panose="02040503050406030204" pitchFamily="18" charset="0"/>
                            <a:ea typeface="Calibri" panose="020F0502020204030204" pitchFamily="34" charset="0"/>
                            <a:cs typeface="Times New Roman" panose="02020603050405020304" pitchFamily="18" charset="0"/>
                          </a:rPr>
                          <m:t>𝜇</m:t>
                        </m:r>
                      </m:e>
                      <m:sub>
                        <m:r>
                          <a:rPr lang="en-US" sz="1350" i="1">
                            <a:latin typeface="Cambria Math" panose="02040503050406030204" pitchFamily="18" charset="0"/>
                            <a:ea typeface="Calibri" panose="020F0502020204030204" pitchFamily="34" charset="0"/>
                            <a:cs typeface="Times New Roman" panose="02020603050405020304" pitchFamily="18" charset="0"/>
                          </a:rPr>
                          <m:t>𝑜𝑏𝑠</m:t>
                        </m:r>
                        <m:r>
                          <a:rPr lang="en-US" sz="1350" i="1">
                            <a:latin typeface="Cambria Math" panose="02040503050406030204" pitchFamily="18" charset="0"/>
                            <a:ea typeface="Calibri" panose="020F0502020204030204" pitchFamily="34" charset="0"/>
                            <a:cs typeface="Times New Roman" panose="02020603050405020304" pitchFamily="18" charset="0"/>
                          </a:rPr>
                          <m:t>,</m:t>
                        </m:r>
                        <m:r>
                          <a:rPr lang="en-US" sz="1350" i="1">
                            <a:latin typeface="Cambria Math" panose="02040503050406030204" pitchFamily="18" charset="0"/>
                            <a:ea typeface="Calibri" panose="020F0502020204030204" pitchFamily="34" charset="0"/>
                            <a:cs typeface="Times New Roman" panose="02020603050405020304" pitchFamily="18" charset="0"/>
                          </a:rPr>
                          <m:t>𝑟𝑒𝑓</m:t>
                        </m:r>
                      </m:sub>
                    </m:sSub>
                    <m:r>
                      <a:rPr lang="en-US" sz="1350" i="1" baseline="-25000">
                        <a:latin typeface="Cambria Math" panose="02040503050406030204" pitchFamily="18" charset="0"/>
                        <a:ea typeface="Calibri" panose="020F0502020204030204" pitchFamily="34" charset="0"/>
                        <a:cs typeface="Times New Roman" panose="02020603050405020304" pitchFamily="18" charset="0"/>
                      </a:rPr>
                      <m:t>)</m:t>
                    </m:r>
                  </m:oMath>
                </a14:m>
                <a:r>
                  <a:rPr lang="en-US" sz="1350" dirty="0">
                    <a:latin typeface="Times New Roman" panose="02020603050405020304" pitchFamily="18" charset="0"/>
                    <a:ea typeface="Calibri" panose="020F0502020204030204" pitchFamily="34" charset="0"/>
                    <a:cs typeface="Vrinda"/>
                  </a:rPr>
                  <a:t> and standard deviation (</a:t>
                </a:r>
                <a14:m>
                  <m:oMath xmlns:m="http://schemas.openxmlformats.org/officeDocument/2006/math">
                    <m:sSub>
                      <m:sSubPr>
                        <m:ctrlPr>
                          <a:rPr lang="en-IN" sz="1350" i="1">
                            <a:latin typeface="Cambria Math" panose="02040503050406030204" pitchFamily="18" charset="0"/>
                            <a:ea typeface="Calibri" panose="020F0502020204030204" pitchFamily="34" charset="0"/>
                            <a:cs typeface="Times New Roman" panose="02020603050405020304" pitchFamily="18" charset="0"/>
                          </a:rPr>
                        </m:ctrlPr>
                      </m:sSubPr>
                      <m:e>
                        <m:r>
                          <a:rPr lang="en-US" sz="1350" i="1">
                            <a:latin typeface="Cambria Math" panose="02040503050406030204" pitchFamily="18" charset="0"/>
                            <a:ea typeface="Calibri" panose="020F0502020204030204" pitchFamily="34" charset="0"/>
                            <a:cs typeface="Times New Roman" panose="02020603050405020304" pitchFamily="18" charset="0"/>
                          </a:rPr>
                          <m:t>𝜎</m:t>
                        </m:r>
                      </m:e>
                      <m:sub>
                        <m:r>
                          <a:rPr lang="en-US" sz="1350" i="1">
                            <a:latin typeface="Cambria Math" panose="02040503050406030204" pitchFamily="18" charset="0"/>
                            <a:ea typeface="Calibri" panose="020F0502020204030204" pitchFamily="34" charset="0"/>
                            <a:cs typeface="Times New Roman" panose="02020603050405020304" pitchFamily="18" charset="0"/>
                          </a:rPr>
                          <m:t>𝑜𝑏𝑠</m:t>
                        </m:r>
                        <m:r>
                          <a:rPr lang="en-US" sz="1350" i="1">
                            <a:latin typeface="Cambria Math" panose="02040503050406030204" pitchFamily="18" charset="0"/>
                            <a:ea typeface="Calibri" panose="020F0502020204030204" pitchFamily="34" charset="0"/>
                            <a:cs typeface="Times New Roman" panose="02020603050405020304" pitchFamily="18" charset="0"/>
                          </a:rPr>
                          <m:t>,</m:t>
                        </m:r>
                        <m:r>
                          <a:rPr lang="en-US" sz="1350" i="1">
                            <a:latin typeface="Cambria Math" panose="02040503050406030204" pitchFamily="18" charset="0"/>
                            <a:ea typeface="Calibri" panose="020F0502020204030204" pitchFamily="34" charset="0"/>
                            <a:cs typeface="Times New Roman" panose="02020603050405020304" pitchFamily="18" charset="0"/>
                          </a:rPr>
                          <m:t>𝑟𝑒𝑓</m:t>
                        </m:r>
                      </m:sub>
                    </m:sSub>
                  </m:oMath>
                </a14:m>
                <a:r>
                  <a:rPr lang="en-US" sz="1350" dirty="0">
                    <a:latin typeface="Times New Roman" panose="02020603050405020304" pitchFamily="18" charset="0"/>
                    <a:ea typeface="Calibri" panose="020F0502020204030204" pitchFamily="34" charset="0"/>
                    <a:cs typeface="Vrinda"/>
                  </a:rPr>
                  <a:t>).</a:t>
                </a:r>
                <a:endParaRPr lang="en-IN" sz="1200" dirty="0">
                  <a:latin typeface="Calibri" panose="020F0502020204030204" pitchFamily="34" charset="0"/>
                  <a:ea typeface="Calibri" panose="020F0502020204030204" pitchFamily="34" charset="0"/>
                  <a:cs typeface="Vrinda"/>
                </a:endParaRPr>
              </a:p>
              <a:p>
                <a:pPr algn="ctr">
                  <a:lnSpc>
                    <a:spcPct val="150000"/>
                  </a:lnSpc>
                  <a:spcAft>
                    <a:spcPts val="750"/>
                  </a:spcAft>
                </a:pPr>
                <a:r>
                  <a:rPr lang="en-US" sz="1350" b="1" dirty="0">
                    <a:solidFill>
                      <a:srgbClr val="FF0066"/>
                    </a:solidFill>
                    <a:latin typeface="Times New Roman" panose="02020603050405020304" pitchFamily="18" charset="0"/>
                    <a:ea typeface="Calibri" panose="020F0502020204030204" pitchFamily="34" charset="0"/>
                    <a:cs typeface="Vrinda"/>
                  </a:rPr>
                  <a:t>Z </a:t>
                </a:r>
                <a:r>
                  <a:rPr lang="en-US" sz="1350" b="1" baseline="-25000" dirty="0" err="1">
                    <a:solidFill>
                      <a:srgbClr val="FF0066"/>
                    </a:solidFill>
                    <a:latin typeface="Times New Roman" panose="02020603050405020304" pitchFamily="18" charset="0"/>
                    <a:ea typeface="Calibri" panose="020F0502020204030204" pitchFamily="34" charset="0"/>
                    <a:cs typeface="Vrinda"/>
                  </a:rPr>
                  <a:t>gcm,fut</a:t>
                </a:r>
                <a:r>
                  <a:rPr lang="en-US" sz="1350" b="1" baseline="-25000" dirty="0">
                    <a:solidFill>
                      <a:srgbClr val="FF0066"/>
                    </a:solidFill>
                    <a:latin typeface="Times New Roman" panose="02020603050405020304" pitchFamily="18" charset="0"/>
                    <a:ea typeface="Calibri" panose="020F0502020204030204" pitchFamily="34" charset="0"/>
                    <a:cs typeface="Vrinda"/>
                  </a:rPr>
                  <a:t>=</a:t>
                </a:r>
                <a:r>
                  <a:rPr lang="en-US" sz="1350" b="1" dirty="0" err="1">
                    <a:solidFill>
                      <a:srgbClr val="FF0066"/>
                    </a:solidFill>
                    <a:latin typeface="Times New Roman" panose="02020603050405020304" pitchFamily="18" charset="0"/>
                    <a:ea typeface="Calibri" panose="020F0502020204030204" pitchFamily="34" charset="0"/>
                    <a:cs typeface="Vrinda"/>
                  </a:rPr>
                  <a:t>Y'</a:t>
                </a:r>
                <a:r>
                  <a:rPr lang="en-US" sz="1350" b="1" baseline="-25000" dirty="0" err="1">
                    <a:solidFill>
                      <a:srgbClr val="FF0066"/>
                    </a:solidFill>
                    <a:latin typeface="Times New Roman" panose="02020603050405020304" pitchFamily="18" charset="0"/>
                    <a:ea typeface="Calibri" panose="020F0502020204030204" pitchFamily="34" charset="0"/>
                    <a:cs typeface="Vrinda"/>
                  </a:rPr>
                  <a:t>gcm,fut</a:t>
                </a:r>
                <a:r>
                  <a:rPr lang="en-US" sz="1350" b="1" dirty="0">
                    <a:solidFill>
                      <a:srgbClr val="FF0066"/>
                    </a:solidFill>
                    <a:latin typeface="Times New Roman" panose="02020603050405020304" pitchFamily="18" charset="0"/>
                    <a:ea typeface="Calibri" panose="020F0502020204030204" pitchFamily="34" charset="0"/>
                    <a:cs typeface="Vrinda"/>
                  </a:rPr>
                  <a:t>×</a:t>
                </a:r>
                <a14:m>
                  <m:oMath xmlns:m="http://schemas.openxmlformats.org/officeDocument/2006/math">
                    <m:sSub>
                      <m:sSubPr>
                        <m:ctrlPr>
                          <a:rPr lang="en-IN" sz="1350" b="1" i="1">
                            <a:solidFill>
                              <a:srgbClr val="FF0066"/>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350" b="1" i="1">
                            <a:solidFill>
                              <a:srgbClr val="FF0066"/>
                            </a:solidFill>
                            <a:latin typeface="Cambria Math" panose="02040503050406030204" pitchFamily="18" charset="0"/>
                            <a:ea typeface="Calibri" panose="020F0502020204030204" pitchFamily="34" charset="0"/>
                            <a:cs typeface="Times New Roman" panose="02020603050405020304" pitchFamily="18" charset="0"/>
                          </a:rPr>
                          <m:t>𝝈</m:t>
                        </m:r>
                      </m:e>
                      <m:sub>
                        <m:r>
                          <a:rPr lang="en-US" sz="1350" b="1" i="1">
                            <a:solidFill>
                              <a:srgbClr val="FF0066"/>
                            </a:solidFill>
                            <a:latin typeface="Cambria Math" panose="02040503050406030204" pitchFamily="18" charset="0"/>
                            <a:ea typeface="Calibri" panose="020F0502020204030204" pitchFamily="34" charset="0"/>
                            <a:cs typeface="Times New Roman" panose="02020603050405020304" pitchFamily="18" charset="0"/>
                          </a:rPr>
                          <m:t>𝐨𝐛𝐬</m:t>
                        </m:r>
                        <m:r>
                          <a:rPr lang="en-US" sz="1350" b="1">
                            <a:solidFill>
                              <a:srgbClr val="FF0066"/>
                            </a:solidFill>
                            <a:latin typeface="Cambria Math" panose="02040503050406030204" pitchFamily="18" charset="0"/>
                            <a:ea typeface="Calibri" panose="020F0502020204030204" pitchFamily="34" charset="0"/>
                            <a:cs typeface="Times New Roman" panose="02020603050405020304" pitchFamily="18" charset="0"/>
                          </a:rPr>
                          <m:t>,</m:t>
                        </m:r>
                        <m:r>
                          <a:rPr lang="en-US" sz="1350" b="1" i="1">
                            <a:solidFill>
                              <a:srgbClr val="FF0066"/>
                            </a:solidFill>
                            <a:latin typeface="Cambria Math" panose="02040503050406030204" pitchFamily="18" charset="0"/>
                            <a:ea typeface="Calibri" panose="020F0502020204030204" pitchFamily="34" charset="0"/>
                            <a:cs typeface="Times New Roman" panose="02020603050405020304" pitchFamily="18" charset="0"/>
                          </a:rPr>
                          <m:t>𝒓𝒆𝒇</m:t>
                        </m:r>
                      </m:sub>
                    </m:sSub>
                  </m:oMath>
                </a14:m>
                <a:r>
                  <a:rPr lang="en-US" sz="1350" b="1" dirty="0">
                    <a:solidFill>
                      <a:srgbClr val="FF0066"/>
                    </a:solidFill>
                    <a:latin typeface="Times New Roman" panose="02020603050405020304" pitchFamily="18" charset="0"/>
                    <a:ea typeface="Calibri" panose="020F0502020204030204" pitchFamily="34" charset="0"/>
                    <a:cs typeface="Vrinda"/>
                  </a:rPr>
                  <a:t>+</a:t>
                </a:r>
                <a14:m>
                  <m:oMath xmlns:m="http://schemas.openxmlformats.org/officeDocument/2006/math">
                    <m:sSub>
                      <m:sSubPr>
                        <m:ctrlPr>
                          <a:rPr lang="en-IN" sz="1350" b="1" i="1">
                            <a:solidFill>
                              <a:srgbClr val="FF0066"/>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350" b="1" i="1">
                            <a:solidFill>
                              <a:srgbClr val="FF0066"/>
                            </a:solidFill>
                            <a:latin typeface="Cambria Math" panose="02040503050406030204" pitchFamily="18" charset="0"/>
                            <a:ea typeface="Calibri" panose="020F0502020204030204" pitchFamily="34" charset="0"/>
                            <a:cs typeface="Times New Roman" panose="02020603050405020304" pitchFamily="18" charset="0"/>
                          </a:rPr>
                          <m:t>𝝁</m:t>
                        </m:r>
                      </m:e>
                      <m:sub>
                        <m:r>
                          <a:rPr lang="en-US" sz="1350" b="1" i="1">
                            <a:solidFill>
                              <a:srgbClr val="FF0066"/>
                            </a:solidFill>
                            <a:latin typeface="Cambria Math" panose="02040503050406030204" pitchFamily="18" charset="0"/>
                            <a:ea typeface="Calibri" panose="020F0502020204030204" pitchFamily="34" charset="0"/>
                            <a:cs typeface="Times New Roman" panose="02020603050405020304" pitchFamily="18" charset="0"/>
                          </a:rPr>
                          <m:t>𝐨𝐛𝐬</m:t>
                        </m:r>
                        <m:r>
                          <a:rPr lang="en-US" sz="1350" b="1">
                            <a:solidFill>
                              <a:srgbClr val="FF0066"/>
                            </a:solidFill>
                            <a:latin typeface="Cambria Math" panose="02040503050406030204" pitchFamily="18" charset="0"/>
                            <a:ea typeface="Calibri" panose="020F0502020204030204" pitchFamily="34" charset="0"/>
                            <a:cs typeface="Times New Roman" panose="02020603050405020304" pitchFamily="18" charset="0"/>
                          </a:rPr>
                          <m:t>,</m:t>
                        </m:r>
                        <m:r>
                          <a:rPr lang="en-US" sz="1350" b="1" i="1">
                            <a:solidFill>
                              <a:srgbClr val="FF0066"/>
                            </a:solidFill>
                            <a:latin typeface="Cambria Math" panose="02040503050406030204" pitchFamily="18" charset="0"/>
                            <a:ea typeface="Calibri" panose="020F0502020204030204" pitchFamily="34" charset="0"/>
                            <a:cs typeface="Times New Roman" panose="02020603050405020304" pitchFamily="18" charset="0"/>
                          </a:rPr>
                          <m:t>𝒓𝒆𝒇</m:t>
                        </m:r>
                      </m:sub>
                    </m:sSub>
                  </m:oMath>
                </a14:m>
                <a:endParaRPr lang="en-IN" sz="1200" dirty="0">
                  <a:latin typeface="Calibri" panose="020F0502020204030204" pitchFamily="34" charset="0"/>
                  <a:ea typeface="Calibri" panose="020F0502020204030204" pitchFamily="34" charset="0"/>
                  <a:cs typeface="Vrinda"/>
                </a:endParaRPr>
              </a:p>
            </p:txBody>
          </p:sp>
        </mc:Choice>
        <mc:Fallback xmlns="">
          <p:sp>
            <p:nvSpPr>
              <p:cNvPr id="9" name="Rectangle 8"/>
              <p:cNvSpPr>
                <a:spLocks noRot="1" noChangeAspect="1" noMove="1" noResize="1" noEditPoints="1" noAdjustHandles="1" noChangeArrowheads="1" noChangeShapeType="1" noTextEdit="1"/>
              </p:cNvSpPr>
              <p:nvPr/>
            </p:nvSpPr>
            <p:spPr>
              <a:xfrm>
                <a:off x="228602" y="3233188"/>
                <a:ext cx="8660175" cy="2578463"/>
              </a:xfrm>
              <a:prstGeom prst="rect">
                <a:avLst/>
              </a:prstGeom>
              <a:blipFill>
                <a:blip r:embed="rId3"/>
                <a:stretch>
                  <a:fillRect l="-211" r="-211"/>
                </a:stretch>
              </a:blipFill>
            </p:spPr>
            <p:txBody>
              <a:bodyPr/>
              <a:lstStyle/>
              <a:p>
                <a:r>
                  <a:rPr lang="en-IN">
                    <a:noFill/>
                  </a:rPr>
                  <a:t> </a:t>
                </a:r>
              </a:p>
            </p:txBody>
          </p:sp>
        </mc:Fallback>
      </mc:AlternateContent>
    </p:spTree>
    <p:extLst>
      <p:ext uri="{BB962C8B-B14F-4D97-AF65-F5344CB8AC3E}">
        <p14:creationId xmlns:p14="http://schemas.microsoft.com/office/powerpoint/2010/main" val="30619396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812" y="229349"/>
            <a:ext cx="9144000" cy="400110"/>
          </a:xfrm>
          <a:prstGeom prst="rect">
            <a:avLst/>
          </a:prstGeom>
          <a:solidFill>
            <a:srgbClr val="FFC000"/>
          </a:solidFill>
        </p:spPr>
        <p:txBody>
          <a:bodyPr wrap="square" rtlCol="0">
            <a:spAutoFit/>
          </a:bodyPr>
          <a:lstStyle/>
          <a:p>
            <a:pPr algn="ctr"/>
            <a:r>
              <a:rPr lang="en-US" sz="2000" b="1" dirty="0"/>
              <a:t>Model output statistics (MOS) method</a:t>
            </a:r>
          </a:p>
        </p:txBody>
      </p:sp>
      <p:sp>
        <p:nvSpPr>
          <p:cNvPr id="6" name="Rectangle 5"/>
          <p:cNvSpPr/>
          <p:nvPr/>
        </p:nvSpPr>
        <p:spPr>
          <a:xfrm>
            <a:off x="277385" y="1257300"/>
            <a:ext cx="3477683" cy="415498"/>
          </a:xfrm>
          <a:prstGeom prst="rect">
            <a:avLst/>
          </a:prstGeom>
        </p:spPr>
        <p:txBody>
          <a:bodyPr wrap="none">
            <a:spAutoFit/>
          </a:bodyPr>
          <a:lstStyle/>
          <a:p>
            <a:r>
              <a:rPr lang="en-US" sz="2100" b="1" u="sng" dirty="0">
                <a:solidFill>
                  <a:srgbClr val="0070C0"/>
                </a:solidFill>
              </a:rPr>
              <a:t>Method 3: </a:t>
            </a:r>
            <a:r>
              <a:rPr lang="en-US" sz="2100" b="1" u="sng" dirty="0" err="1">
                <a:solidFill>
                  <a:srgbClr val="00B050"/>
                </a:solidFill>
              </a:rPr>
              <a:t>Quantile</a:t>
            </a:r>
            <a:r>
              <a:rPr lang="en-US" sz="2100" b="1" u="sng" dirty="0">
                <a:solidFill>
                  <a:srgbClr val="00B050"/>
                </a:solidFill>
              </a:rPr>
              <a:t> mapping </a:t>
            </a:r>
            <a:endParaRPr lang="en-US" sz="2100" b="1" u="sng" dirty="0">
              <a:solidFill>
                <a:srgbClr val="0070C0"/>
              </a:solidFill>
            </a:endParaRPr>
          </a:p>
        </p:txBody>
      </p:sp>
      <p:sp>
        <p:nvSpPr>
          <p:cNvPr id="8" name="Rectangle 7"/>
          <p:cNvSpPr/>
          <p:nvPr/>
        </p:nvSpPr>
        <p:spPr>
          <a:xfrm>
            <a:off x="292473" y="1657351"/>
            <a:ext cx="8664678" cy="1973617"/>
          </a:xfrm>
          <a:prstGeom prst="rect">
            <a:avLst/>
          </a:prstGeom>
        </p:spPr>
        <p:txBody>
          <a:bodyPr wrap="square">
            <a:spAutoFit/>
          </a:bodyPr>
          <a:lstStyle/>
          <a:p>
            <a:r>
              <a:rPr lang="en-US" sz="1350" dirty="0"/>
              <a:t>The transformation is deﬁned as:  </a:t>
            </a:r>
            <a:r>
              <a:rPr lang="en-US" sz="1500" b="1" i="1" dirty="0">
                <a:solidFill>
                  <a:srgbClr val="FF0000"/>
                </a:solidFill>
              </a:rPr>
              <a:t>P</a:t>
            </a:r>
            <a:r>
              <a:rPr lang="en-US" sz="1500" b="1" i="1" baseline="-25000" dirty="0">
                <a:solidFill>
                  <a:srgbClr val="FF0000"/>
                </a:solidFill>
              </a:rPr>
              <a:t>o </a:t>
            </a:r>
            <a:r>
              <a:rPr lang="en-US" sz="1500" b="1" i="1" dirty="0">
                <a:solidFill>
                  <a:srgbClr val="FF0000"/>
                </a:solidFill>
              </a:rPr>
              <a:t>= F</a:t>
            </a:r>
            <a:r>
              <a:rPr lang="en-US" sz="1500" b="1" i="1" baseline="30000" dirty="0">
                <a:solidFill>
                  <a:srgbClr val="FF0000"/>
                </a:solidFill>
              </a:rPr>
              <a:t>−1</a:t>
            </a:r>
            <a:r>
              <a:rPr lang="en-US" sz="1500" b="1" i="1" baseline="-25000" dirty="0">
                <a:solidFill>
                  <a:srgbClr val="FF0000"/>
                </a:solidFill>
              </a:rPr>
              <a:t>o</a:t>
            </a:r>
            <a:r>
              <a:rPr lang="en-US" sz="1500" b="1" i="1" dirty="0">
                <a:solidFill>
                  <a:srgbClr val="FF0000"/>
                </a:solidFill>
              </a:rPr>
              <a:t>(</a:t>
            </a:r>
            <a:r>
              <a:rPr lang="en-US" sz="1500" b="1" i="1" dirty="0" err="1">
                <a:solidFill>
                  <a:srgbClr val="FF0000"/>
                </a:solidFill>
              </a:rPr>
              <a:t>F</a:t>
            </a:r>
            <a:r>
              <a:rPr lang="en-US" sz="1500" b="1" i="1" baseline="-25000" dirty="0" err="1">
                <a:solidFill>
                  <a:srgbClr val="FF0000"/>
                </a:solidFill>
              </a:rPr>
              <a:t>m</a:t>
            </a:r>
            <a:r>
              <a:rPr lang="en-US" sz="1500" b="1" i="1" dirty="0">
                <a:solidFill>
                  <a:srgbClr val="FF0000"/>
                </a:solidFill>
              </a:rPr>
              <a:t> (P</a:t>
            </a:r>
            <a:r>
              <a:rPr lang="en-US" sz="1500" b="1" i="1" baseline="-25000" dirty="0">
                <a:solidFill>
                  <a:srgbClr val="FF0000"/>
                </a:solidFill>
              </a:rPr>
              <a:t>m</a:t>
            </a:r>
            <a:r>
              <a:rPr lang="en-US" sz="1500" b="1" i="1" dirty="0">
                <a:solidFill>
                  <a:srgbClr val="FF0000"/>
                </a:solidFill>
              </a:rPr>
              <a:t>))</a:t>
            </a:r>
          </a:p>
          <a:p>
            <a:endParaRPr lang="en-US" sz="675" dirty="0"/>
          </a:p>
          <a:p>
            <a:r>
              <a:rPr lang="en-US" sz="1350" dirty="0" err="1"/>
              <a:t>F</a:t>
            </a:r>
            <a:r>
              <a:rPr lang="en-US" sz="1350" baseline="-25000" dirty="0" err="1"/>
              <a:t>m</a:t>
            </a:r>
            <a:r>
              <a:rPr lang="en-US" sz="1350" dirty="0"/>
              <a:t> : Cumulative Distribution Function (CDF) of P</a:t>
            </a:r>
            <a:r>
              <a:rPr lang="en-US" sz="1350" baseline="-25000" dirty="0"/>
              <a:t>m</a:t>
            </a:r>
            <a:r>
              <a:rPr lang="en-US" sz="1350" dirty="0"/>
              <a:t> ; F</a:t>
            </a:r>
            <a:r>
              <a:rPr lang="en-US" sz="1350" baseline="-25000" dirty="0"/>
              <a:t>o</a:t>
            </a:r>
            <a:r>
              <a:rPr lang="en-US" sz="1350" baseline="30000" dirty="0"/>
              <a:t>−1</a:t>
            </a:r>
            <a:r>
              <a:rPr lang="en-US" sz="1350" dirty="0"/>
              <a:t> :inverse CDF corresponding to P</a:t>
            </a:r>
            <a:r>
              <a:rPr lang="en-US" sz="1350" baseline="-25000" dirty="0"/>
              <a:t>o</a:t>
            </a:r>
            <a:r>
              <a:rPr lang="en-US" sz="1350" dirty="0"/>
              <a:t>.</a:t>
            </a:r>
          </a:p>
          <a:p>
            <a:endParaRPr lang="en-US" sz="1500" dirty="0"/>
          </a:p>
          <a:p>
            <a:pPr marL="214313" indent="-214313" algn="just">
              <a:buFont typeface="Wingdings" pitchFamily="2" charset="2"/>
              <a:buChar char="q"/>
            </a:pPr>
            <a:r>
              <a:rPr lang="en-US" sz="1500" b="1" dirty="0">
                <a:solidFill>
                  <a:srgbClr val="0070C0"/>
                </a:solidFill>
              </a:rPr>
              <a:t>Gamma quantile Mapping (</a:t>
            </a:r>
            <a:r>
              <a:rPr lang="en-US" sz="1500" b="1" dirty="0" err="1">
                <a:solidFill>
                  <a:srgbClr val="0070C0"/>
                </a:solidFill>
              </a:rPr>
              <a:t>Gqm</a:t>
            </a:r>
            <a:r>
              <a:rPr lang="en-US" sz="1500" b="1" dirty="0">
                <a:solidFill>
                  <a:srgbClr val="0070C0"/>
                </a:solidFill>
              </a:rPr>
              <a:t>) </a:t>
            </a:r>
            <a:r>
              <a:rPr lang="en-US" sz="1350" dirty="0"/>
              <a:t>based on the initial assumption that both observed and simulated intensity distributions approximated by </a:t>
            </a:r>
            <a:r>
              <a:rPr lang="en-US" sz="1350" dirty="0">
                <a:solidFill>
                  <a:srgbClr val="FF0000"/>
                </a:solidFill>
              </a:rPr>
              <a:t>gamma distribution </a:t>
            </a:r>
            <a:r>
              <a:rPr lang="en-US" sz="1350" dirty="0"/>
              <a:t>applicable only to </a:t>
            </a:r>
            <a:r>
              <a:rPr lang="en-US" sz="1350" dirty="0">
                <a:solidFill>
                  <a:srgbClr val="FF0000"/>
                </a:solidFill>
              </a:rPr>
              <a:t>precipitation</a:t>
            </a:r>
            <a:r>
              <a:rPr lang="en-US" sz="1350" dirty="0"/>
              <a:t> (</a:t>
            </a:r>
            <a:r>
              <a:rPr lang="en-US" sz="1350" dirty="0" err="1"/>
              <a:t>Piani</a:t>
            </a:r>
            <a:r>
              <a:rPr lang="en-US" sz="1350" dirty="0"/>
              <a:t> et al. 2010). </a:t>
            </a:r>
          </a:p>
          <a:p>
            <a:endParaRPr lang="en-US" sz="1500" dirty="0"/>
          </a:p>
          <a:p>
            <a:pPr marL="214313" indent="-214313" algn="just">
              <a:buFont typeface="Wingdings" pitchFamily="2" charset="2"/>
              <a:buChar char="q"/>
            </a:pPr>
            <a:r>
              <a:rPr lang="en-US" sz="1500" b="1" dirty="0">
                <a:solidFill>
                  <a:srgbClr val="0070C0"/>
                </a:solidFill>
              </a:rPr>
              <a:t>Empirical quantile mapping (</a:t>
            </a:r>
            <a:r>
              <a:rPr lang="en-US" sz="1500" b="1" dirty="0" err="1">
                <a:solidFill>
                  <a:srgbClr val="0070C0"/>
                </a:solidFill>
              </a:rPr>
              <a:t>Eqm</a:t>
            </a:r>
            <a:r>
              <a:rPr lang="en-US" sz="1500" b="1" dirty="0">
                <a:solidFill>
                  <a:srgbClr val="0070C0"/>
                </a:solidFill>
              </a:rPr>
              <a:t>) </a:t>
            </a:r>
            <a:r>
              <a:rPr lang="en-US" sz="1350" dirty="0"/>
              <a:t>CDFs of observed and </a:t>
            </a:r>
            <a:r>
              <a:rPr lang="en-US" sz="1350" dirty="0" err="1"/>
              <a:t>modelled</a:t>
            </a:r>
            <a:r>
              <a:rPr lang="en-US" sz="1350" dirty="0"/>
              <a:t> precipitation estimated using </a:t>
            </a:r>
            <a:r>
              <a:rPr lang="en-US" sz="1350" dirty="0">
                <a:solidFill>
                  <a:srgbClr val="FF0000"/>
                </a:solidFill>
              </a:rPr>
              <a:t>empirical percentiles </a:t>
            </a:r>
            <a:r>
              <a:rPr lang="en-US" sz="1350" dirty="0"/>
              <a:t>and values in between the percentiles approximated using linear interpolation (</a:t>
            </a:r>
            <a:r>
              <a:rPr lang="en-US" sz="1350" dirty="0" err="1"/>
              <a:t>Gudmundsson</a:t>
            </a:r>
            <a:r>
              <a:rPr lang="en-US" sz="1350" dirty="0"/>
              <a:t> et al., 2012).</a:t>
            </a:r>
          </a:p>
        </p:txBody>
      </p:sp>
      <p:pic>
        <p:nvPicPr>
          <p:cNvPr id="2050" name="Picture 2" descr="Image result for quantile mapping"/>
          <p:cNvPicPr>
            <a:picLocks noChangeAspect="1" noChangeArrowheads="1"/>
          </p:cNvPicPr>
          <p:nvPr/>
        </p:nvPicPr>
        <p:blipFill rotWithShape="1">
          <a:blip r:embed="rId2">
            <a:extLst>
              <a:ext uri="{28A0092B-C50C-407E-A947-70E740481C1C}">
                <a14:useLocalDpi xmlns:a14="http://schemas.microsoft.com/office/drawing/2010/main" val="0"/>
              </a:ext>
            </a:extLst>
          </a:blip>
          <a:srcRect t="9793"/>
          <a:stretch/>
        </p:blipFill>
        <p:spPr bwMode="auto">
          <a:xfrm>
            <a:off x="292473" y="3767993"/>
            <a:ext cx="6778654" cy="210579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3291191" y="5723751"/>
            <a:ext cx="5638800" cy="300082"/>
          </a:xfrm>
          <a:prstGeom prst="rect">
            <a:avLst/>
          </a:prstGeom>
        </p:spPr>
        <p:txBody>
          <a:bodyPr wrap="square">
            <a:spAutoFit/>
          </a:bodyPr>
          <a:lstStyle/>
          <a:p>
            <a:r>
              <a:rPr lang="en-IN" sz="1350" dirty="0">
                <a:hlinkClick r:id="rId3"/>
              </a:rPr>
              <a:t>https://rcmes.jpl.nasa.gov/content/statistical-downscaling</a:t>
            </a:r>
            <a:endParaRPr lang="en-IN" sz="1350" dirty="0"/>
          </a:p>
        </p:txBody>
      </p:sp>
    </p:spTree>
    <p:extLst>
      <p:ext uri="{BB962C8B-B14F-4D97-AF65-F5344CB8AC3E}">
        <p14:creationId xmlns:p14="http://schemas.microsoft.com/office/powerpoint/2010/main" val="227680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39" y="430101"/>
            <a:ext cx="9144000" cy="415498"/>
          </a:xfrm>
          <a:prstGeom prst="rect">
            <a:avLst/>
          </a:prstGeom>
          <a:solidFill>
            <a:srgbClr val="FFC000"/>
          </a:solidFill>
        </p:spPr>
        <p:txBody>
          <a:bodyPr wrap="square" rtlCol="0">
            <a:spAutoFit/>
          </a:bodyPr>
          <a:lstStyle/>
          <a:p>
            <a:pPr algn="ctr"/>
            <a:r>
              <a:rPr lang="en-US" sz="2100" b="1" dirty="0"/>
              <a:t>After downscaling through  MOS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1600201"/>
            <a:ext cx="8925635" cy="306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4750830" y="5330304"/>
            <a:ext cx="4175374" cy="461665"/>
          </a:xfrm>
          <a:prstGeom prst="rect">
            <a:avLst/>
          </a:prstGeom>
          <a:ln>
            <a:solidFill>
              <a:schemeClr val="tx1"/>
            </a:solidFill>
          </a:ln>
        </p:spPr>
        <p:txBody>
          <a:bodyPr wrap="none">
            <a:spAutoFit/>
          </a:bodyPr>
          <a:lstStyle/>
          <a:p>
            <a:pPr algn="just"/>
            <a:r>
              <a:rPr lang="en-US" sz="2400" b="1" dirty="0">
                <a:solidFill>
                  <a:srgbClr val="C00000"/>
                </a:solidFill>
              </a:rPr>
              <a:t>(Akhter et al., 2016; </a:t>
            </a:r>
            <a:r>
              <a:rPr lang="en-US" sz="2400" b="1" dirty="0" err="1">
                <a:solidFill>
                  <a:srgbClr val="C00000"/>
                </a:solidFill>
              </a:rPr>
              <a:t>Clim</a:t>
            </a:r>
            <a:r>
              <a:rPr lang="en-US" sz="2400" b="1" dirty="0">
                <a:solidFill>
                  <a:srgbClr val="C00000"/>
                </a:solidFill>
              </a:rPr>
              <a:t>. </a:t>
            </a:r>
            <a:r>
              <a:rPr lang="en-US" sz="2400" b="1" dirty="0" err="1">
                <a:solidFill>
                  <a:srgbClr val="C00000"/>
                </a:solidFill>
              </a:rPr>
              <a:t>Dyn</a:t>
            </a:r>
            <a:r>
              <a:rPr lang="en-US" sz="2400" b="1" dirty="0">
                <a:solidFill>
                  <a:srgbClr val="C00000"/>
                </a:solidFill>
              </a:rPr>
              <a:t>.)</a:t>
            </a:r>
          </a:p>
        </p:txBody>
      </p:sp>
      <p:sp>
        <p:nvSpPr>
          <p:cNvPr id="7" name="TextBox 6"/>
          <p:cNvSpPr txBox="1"/>
          <p:nvPr/>
        </p:nvSpPr>
        <p:spPr>
          <a:xfrm>
            <a:off x="8550676" y="1543050"/>
            <a:ext cx="593324" cy="300082"/>
          </a:xfrm>
          <a:prstGeom prst="rect">
            <a:avLst/>
          </a:prstGeom>
          <a:noFill/>
        </p:spPr>
        <p:txBody>
          <a:bodyPr wrap="square" rtlCol="0">
            <a:spAutoFit/>
          </a:bodyPr>
          <a:lstStyle/>
          <a:p>
            <a:r>
              <a:rPr lang="en-US" sz="1350" b="1" dirty="0"/>
              <a:t>mm</a:t>
            </a:r>
          </a:p>
        </p:txBody>
      </p:sp>
      <p:sp>
        <p:nvSpPr>
          <p:cNvPr id="8" name="TextBox 7"/>
          <p:cNvSpPr txBox="1"/>
          <p:nvPr/>
        </p:nvSpPr>
        <p:spPr>
          <a:xfrm>
            <a:off x="11839" y="2346722"/>
            <a:ext cx="305918" cy="542925"/>
          </a:xfrm>
          <a:prstGeom prst="rect">
            <a:avLst/>
          </a:prstGeom>
          <a:noFill/>
        </p:spPr>
        <p:txBody>
          <a:bodyPr vert="vert270" wrap="square" rtlCol="0">
            <a:spAutoFit/>
          </a:bodyPr>
          <a:lstStyle/>
          <a:p>
            <a:r>
              <a:rPr lang="en-US" sz="788" b="1" dirty="0" err="1">
                <a:latin typeface="Times New Roman" pitchFamily="18" charset="0"/>
                <a:cs typeface="Times New Roman" pitchFamily="18" charset="0"/>
              </a:rPr>
              <a:t>Lat</a:t>
            </a:r>
            <a:r>
              <a:rPr lang="en-US" sz="788" b="1" dirty="0">
                <a:latin typeface="Times New Roman" pitchFamily="18" charset="0"/>
                <a:cs typeface="Times New Roman" pitchFamily="18" charset="0"/>
              </a:rPr>
              <a:t>(</a:t>
            </a:r>
            <a:r>
              <a:rPr lang="en-US" sz="788" b="1" dirty="0">
                <a:latin typeface="Times New Roman" pitchFamily="18" charset="0"/>
                <a:ea typeface="Arial Unicode MS"/>
                <a:cs typeface="Times New Roman" pitchFamily="18" charset="0"/>
              </a:rPr>
              <a:t>°N)</a:t>
            </a:r>
            <a:endParaRPr lang="en-US" sz="788" b="1" dirty="0">
              <a:latin typeface="Times New Roman" pitchFamily="18" charset="0"/>
              <a:cs typeface="Times New Roman" pitchFamily="18" charset="0"/>
            </a:endParaRPr>
          </a:p>
        </p:txBody>
      </p:sp>
      <p:sp>
        <p:nvSpPr>
          <p:cNvPr id="9" name="TextBox 8"/>
          <p:cNvSpPr txBox="1"/>
          <p:nvPr/>
        </p:nvSpPr>
        <p:spPr>
          <a:xfrm>
            <a:off x="2994918" y="2346722"/>
            <a:ext cx="305918" cy="542925"/>
          </a:xfrm>
          <a:prstGeom prst="rect">
            <a:avLst/>
          </a:prstGeom>
          <a:noFill/>
        </p:spPr>
        <p:txBody>
          <a:bodyPr vert="vert270" wrap="square" rtlCol="0">
            <a:spAutoFit/>
          </a:bodyPr>
          <a:lstStyle/>
          <a:p>
            <a:r>
              <a:rPr lang="en-US" sz="788" b="1" dirty="0" err="1">
                <a:latin typeface="Times New Roman" pitchFamily="18" charset="0"/>
                <a:cs typeface="Times New Roman" pitchFamily="18" charset="0"/>
              </a:rPr>
              <a:t>Lat</a:t>
            </a:r>
            <a:r>
              <a:rPr lang="en-US" sz="788" b="1" dirty="0">
                <a:latin typeface="Times New Roman" pitchFamily="18" charset="0"/>
                <a:cs typeface="Times New Roman" pitchFamily="18" charset="0"/>
              </a:rPr>
              <a:t>(</a:t>
            </a:r>
            <a:r>
              <a:rPr lang="en-US" sz="788" b="1" dirty="0">
                <a:latin typeface="Times New Roman" pitchFamily="18" charset="0"/>
                <a:ea typeface="Arial Unicode MS"/>
                <a:cs typeface="Times New Roman" pitchFamily="18" charset="0"/>
              </a:rPr>
              <a:t>°N)</a:t>
            </a:r>
            <a:endParaRPr lang="en-US" sz="788" b="1" dirty="0">
              <a:latin typeface="Times New Roman" pitchFamily="18" charset="0"/>
              <a:cs typeface="Times New Roman" pitchFamily="18" charset="0"/>
            </a:endParaRPr>
          </a:p>
        </p:txBody>
      </p:sp>
      <p:sp>
        <p:nvSpPr>
          <p:cNvPr id="10" name="TextBox 9"/>
          <p:cNvSpPr txBox="1"/>
          <p:nvPr/>
        </p:nvSpPr>
        <p:spPr>
          <a:xfrm>
            <a:off x="5918752" y="2346722"/>
            <a:ext cx="305918" cy="542925"/>
          </a:xfrm>
          <a:prstGeom prst="rect">
            <a:avLst/>
          </a:prstGeom>
          <a:noFill/>
        </p:spPr>
        <p:txBody>
          <a:bodyPr vert="vert270" wrap="square" rtlCol="0">
            <a:spAutoFit/>
          </a:bodyPr>
          <a:lstStyle/>
          <a:p>
            <a:r>
              <a:rPr lang="en-US" sz="788" b="1" dirty="0" err="1">
                <a:latin typeface="Times New Roman" pitchFamily="18" charset="0"/>
                <a:cs typeface="Times New Roman" pitchFamily="18" charset="0"/>
              </a:rPr>
              <a:t>Lat</a:t>
            </a:r>
            <a:r>
              <a:rPr lang="en-US" sz="788" b="1" dirty="0">
                <a:latin typeface="Times New Roman" pitchFamily="18" charset="0"/>
                <a:cs typeface="Times New Roman" pitchFamily="18" charset="0"/>
              </a:rPr>
              <a:t>(</a:t>
            </a:r>
            <a:r>
              <a:rPr lang="en-US" sz="788" b="1" dirty="0">
                <a:latin typeface="Times New Roman" pitchFamily="18" charset="0"/>
                <a:ea typeface="Arial Unicode MS"/>
                <a:cs typeface="Times New Roman" pitchFamily="18" charset="0"/>
              </a:rPr>
              <a:t>°N)</a:t>
            </a:r>
            <a:endParaRPr lang="en-US" sz="788" b="1" dirty="0">
              <a:latin typeface="Times New Roman" pitchFamily="18" charset="0"/>
              <a:cs typeface="Times New Roman" pitchFamily="18" charset="0"/>
            </a:endParaRPr>
          </a:p>
        </p:txBody>
      </p:sp>
      <p:sp>
        <p:nvSpPr>
          <p:cNvPr id="11" name="TextBox 10"/>
          <p:cNvSpPr txBox="1"/>
          <p:nvPr/>
        </p:nvSpPr>
        <p:spPr>
          <a:xfrm>
            <a:off x="1371600" y="3714750"/>
            <a:ext cx="609600" cy="213585"/>
          </a:xfrm>
          <a:prstGeom prst="rect">
            <a:avLst/>
          </a:prstGeom>
          <a:noFill/>
        </p:spPr>
        <p:txBody>
          <a:bodyPr wrap="square" rtlCol="0">
            <a:spAutoFit/>
          </a:bodyPr>
          <a:lstStyle/>
          <a:p>
            <a:r>
              <a:rPr lang="en-US" sz="788" b="1" dirty="0"/>
              <a:t>Lon(°E)</a:t>
            </a:r>
          </a:p>
        </p:txBody>
      </p:sp>
      <p:sp>
        <p:nvSpPr>
          <p:cNvPr id="12" name="TextBox 11"/>
          <p:cNvSpPr txBox="1"/>
          <p:nvPr/>
        </p:nvSpPr>
        <p:spPr>
          <a:xfrm>
            <a:off x="4356961" y="3714750"/>
            <a:ext cx="685800" cy="213585"/>
          </a:xfrm>
          <a:prstGeom prst="rect">
            <a:avLst/>
          </a:prstGeom>
          <a:noFill/>
        </p:spPr>
        <p:txBody>
          <a:bodyPr wrap="square" rtlCol="0">
            <a:spAutoFit/>
          </a:bodyPr>
          <a:lstStyle/>
          <a:p>
            <a:r>
              <a:rPr lang="en-US" sz="788" b="1" dirty="0"/>
              <a:t>Lon(°E)</a:t>
            </a:r>
          </a:p>
        </p:txBody>
      </p:sp>
      <p:sp>
        <p:nvSpPr>
          <p:cNvPr id="13" name="TextBox 12"/>
          <p:cNvSpPr txBox="1"/>
          <p:nvPr/>
        </p:nvSpPr>
        <p:spPr>
          <a:xfrm>
            <a:off x="7315200" y="3714750"/>
            <a:ext cx="685800" cy="213585"/>
          </a:xfrm>
          <a:prstGeom prst="rect">
            <a:avLst/>
          </a:prstGeom>
          <a:noFill/>
        </p:spPr>
        <p:txBody>
          <a:bodyPr wrap="square" rtlCol="0">
            <a:spAutoFit/>
          </a:bodyPr>
          <a:lstStyle/>
          <a:p>
            <a:r>
              <a:rPr lang="en-US" sz="788" b="1" dirty="0"/>
              <a:t>Lon(°E)</a:t>
            </a:r>
          </a:p>
        </p:txBody>
      </p:sp>
    </p:spTree>
    <p:extLst>
      <p:ext uri="{BB962C8B-B14F-4D97-AF65-F5344CB8AC3E}">
        <p14:creationId xmlns:p14="http://schemas.microsoft.com/office/powerpoint/2010/main" val="1769673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822" y="561702"/>
            <a:ext cx="8765177" cy="1384995"/>
          </a:xfrm>
          <a:prstGeom prst="rect">
            <a:avLst/>
          </a:prstGeom>
          <a:noFill/>
        </p:spPr>
        <p:txBody>
          <a:bodyPr wrap="square" rtlCol="0">
            <a:spAutoFit/>
          </a:bodyPr>
          <a:lstStyle/>
          <a:p>
            <a:r>
              <a:rPr lang="en-US" sz="2800" b="1" dirty="0" smtClean="0">
                <a:solidFill>
                  <a:srgbClr val="FF0000"/>
                </a:solidFill>
              </a:rPr>
              <a:t>Skill of Numerical Weather </a:t>
            </a:r>
            <a:r>
              <a:rPr lang="en-US" sz="2800" b="1" dirty="0" smtClean="0">
                <a:solidFill>
                  <a:srgbClr val="FF0000"/>
                </a:solidFill>
              </a:rPr>
              <a:t>Forecasting ( NWP) </a:t>
            </a:r>
            <a:r>
              <a:rPr lang="en-US" sz="2800" b="1" dirty="0" smtClean="0">
                <a:solidFill>
                  <a:srgbClr val="FF0000"/>
                </a:solidFill>
              </a:rPr>
              <a:t>models in</a:t>
            </a:r>
          </a:p>
          <a:p>
            <a:endParaRPr lang="en-US" sz="2800" dirty="0"/>
          </a:p>
          <a:p>
            <a:endParaRPr lang="en-US" sz="2800" dirty="0" smtClean="0"/>
          </a:p>
        </p:txBody>
      </p:sp>
      <p:sp>
        <p:nvSpPr>
          <p:cNvPr id="3" name="Rectangle 2"/>
          <p:cNvSpPr/>
          <p:nvPr/>
        </p:nvSpPr>
        <p:spPr>
          <a:xfrm>
            <a:off x="1162593" y="1580938"/>
            <a:ext cx="6805751" cy="2677656"/>
          </a:xfrm>
          <a:prstGeom prst="rect">
            <a:avLst/>
          </a:prstGeom>
        </p:spPr>
        <p:txBody>
          <a:bodyPr wrap="square">
            <a:spAutoFit/>
          </a:bodyPr>
          <a:lstStyle/>
          <a:p>
            <a:pPr>
              <a:lnSpc>
                <a:spcPct val="200000"/>
              </a:lnSpc>
            </a:pPr>
            <a:r>
              <a:rPr lang="en-US" sz="2800" b="1" dirty="0" smtClean="0">
                <a:solidFill>
                  <a:srgbClr val="00B050"/>
                </a:solidFill>
              </a:rPr>
              <a:t>a) Medium </a:t>
            </a:r>
            <a:r>
              <a:rPr lang="en-US" sz="2800" b="1" dirty="0">
                <a:solidFill>
                  <a:srgbClr val="00B050"/>
                </a:solidFill>
              </a:rPr>
              <a:t>range (valid for 4-10 days</a:t>
            </a:r>
            <a:r>
              <a:rPr lang="en-US" sz="2800" b="1" dirty="0" smtClean="0">
                <a:solidFill>
                  <a:srgbClr val="00B050"/>
                </a:solidFill>
              </a:rPr>
              <a:t>),</a:t>
            </a:r>
          </a:p>
          <a:p>
            <a:pPr>
              <a:lnSpc>
                <a:spcPct val="200000"/>
              </a:lnSpc>
            </a:pPr>
            <a:r>
              <a:rPr lang="en-US" sz="2800" b="1" dirty="0" smtClean="0">
                <a:solidFill>
                  <a:srgbClr val="00B050"/>
                </a:solidFill>
              </a:rPr>
              <a:t> b) Extended </a:t>
            </a:r>
            <a:r>
              <a:rPr lang="en-US" sz="2800" b="1" dirty="0">
                <a:solidFill>
                  <a:srgbClr val="00B050"/>
                </a:solidFill>
              </a:rPr>
              <a:t>range (valid for 10-30 days) </a:t>
            </a:r>
            <a:r>
              <a:rPr lang="en-US" sz="2800" b="1" dirty="0" smtClean="0">
                <a:solidFill>
                  <a:srgbClr val="00B050"/>
                </a:solidFill>
              </a:rPr>
              <a:t> </a:t>
            </a:r>
          </a:p>
          <a:p>
            <a:pPr>
              <a:lnSpc>
                <a:spcPct val="200000"/>
              </a:lnSpc>
            </a:pPr>
            <a:r>
              <a:rPr lang="en-US" sz="2800" b="1" dirty="0" smtClean="0">
                <a:solidFill>
                  <a:srgbClr val="00B050"/>
                </a:solidFill>
              </a:rPr>
              <a:t> c) Seasonal </a:t>
            </a:r>
            <a:r>
              <a:rPr lang="en-US" sz="2800" b="1" dirty="0">
                <a:solidFill>
                  <a:srgbClr val="00B050"/>
                </a:solidFill>
              </a:rPr>
              <a:t>scale (valid for 1-3 </a:t>
            </a:r>
            <a:r>
              <a:rPr lang="en-US" sz="2800" b="1" dirty="0" smtClean="0">
                <a:solidFill>
                  <a:srgbClr val="00B050"/>
                </a:solidFill>
              </a:rPr>
              <a:t>months)</a:t>
            </a:r>
            <a:endParaRPr lang="en-IN" sz="2800" b="1" dirty="0"/>
          </a:p>
        </p:txBody>
      </p:sp>
    </p:spTree>
    <p:extLst>
      <p:ext uri="{BB962C8B-B14F-4D97-AF65-F5344CB8AC3E}">
        <p14:creationId xmlns:p14="http://schemas.microsoft.com/office/powerpoint/2010/main" val="2108893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3.jpeg"/>
          <p:cNvPicPr/>
          <p:nvPr/>
        </p:nvPicPr>
        <p:blipFill>
          <a:blip r:embed="rId2" cstate="print"/>
          <a:stretch>
            <a:fillRect/>
          </a:stretch>
        </p:blipFill>
        <p:spPr>
          <a:xfrm>
            <a:off x="433845" y="1224512"/>
            <a:ext cx="4562475" cy="4669155"/>
          </a:xfrm>
          <a:prstGeom prst="rect">
            <a:avLst/>
          </a:prstGeom>
        </p:spPr>
      </p:pic>
      <p:sp>
        <p:nvSpPr>
          <p:cNvPr id="3" name="Rectangle 2"/>
          <p:cNvSpPr/>
          <p:nvPr/>
        </p:nvSpPr>
        <p:spPr>
          <a:xfrm>
            <a:off x="5236300" y="1272320"/>
            <a:ext cx="3810071"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Root mean square errors (RMSE, mm/day) of model forecasted rainfall with respect to observed rainfall during June, July and August and September (JJAS) 2017 </a:t>
            </a:r>
            <a:r>
              <a:rPr lang="en-US" b="1" dirty="0"/>
              <a:t>a </a:t>
            </a:r>
            <a:r>
              <a:rPr lang="en-US" dirty="0"/>
              <a:t>day-1; </a:t>
            </a:r>
            <a:r>
              <a:rPr lang="en-US" b="1" dirty="0"/>
              <a:t>b </a:t>
            </a:r>
            <a:r>
              <a:rPr lang="en-US" dirty="0"/>
              <a:t>day-4; </a:t>
            </a:r>
            <a:r>
              <a:rPr lang="en-US" b="1" dirty="0"/>
              <a:t>c </a:t>
            </a:r>
            <a:r>
              <a:rPr lang="en-US" dirty="0"/>
              <a:t>day-7 and </a:t>
            </a:r>
            <a:r>
              <a:rPr lang="en-US" b="1" dirty="0"/>
              <a:t>d </a:t>
            </a:r>
            <a:r>
              <a:rPr lang="en-US" dirty="0"/>
              <a:t>day-10 forecasts</a:t>
            </a:r>
            <a:endParaRPr lang="en-IN" dirty="0"/>
          </a:p>
          <a:p>
            <a:r>
              <a:rPr lang="en-US" dirty="0"/>
              <a:t/>
            </a:r>
            <a:br>
              <a:rPr lang="en-US" dirty="0"/>
            </a:br>
            <a:endParaRPr lang="en-US" dirty="0"/>
          </a:p>
        </p:txBody>
      </p:sp>
      <p:sp>
        <p:nvSpPr>
          <p:cNvPr id="4" name="TextBox 3"/>
          <p:cNvSpPr txBox="1"/>
          <p:nvPr/>
        </p:nvSpPr>
        <p:spPr>
          <a:xfrm>
            <a:off x="353954" y="255756"/>
            <a:ext cx="8577156" cy="707886"/>
          </a:xfrm>
          <a:prstGeom prst="rect">
            <a:avLst/>
          </a:prstGeom>
          <a:noFill/>
        </p:spPr>
        <p:txBody>
          <a:bodyPr wrap="none" rtlCol="0">
            <a:spAutoFit/>
          </a:bodyPr>
          <a:lstStyle/>
          <a:p>
            <a:pPr algn="ctr"/>
            <a:r>
              <a:rPr lang="en-US" sz="2000" b="1" dirty="0" smtClean="0">
                <a:solidFill>
                  <a:srgbClr val="0000FF"/>
                </a:solidFill>
              </a:rPr>
              <a:t>Performance checking of medium range weather forecast over  India and GWB </a:t>
            </a:r>
          </a:p>
          <a:p>
            <a:pPr algn="ctr"/>
            <a:r>
              <a:rPr lang="en-US" sz="2000" b="1" dirty="0" smtClean="0">
                <a:solidFill>
                  <a:srgbClr val="0000FF"/>
                </a:solidFill>
              </a:rPr>
              <a:t>regionUsing NCUM (UK-Met office Unified model) with resolution 17 Km   </a:t>
            </a:r>
            <a:endParaRPr lang="en-US" sz="2000" b="1" dirty="0">
              <a:solidFill>
                <a:srgbClr val="0000FF"/>
              </a:solidFill>
            </a:endParaRPr>
          </a:p>
        </p:txBody>
      </p:sp>
      <p:sp>
        <p:nvSpPr>
          <p:cNvPr id="5" name="Rectangle 4"/>
          <p:cNvSpPr/>
          <p:nvPr/>
        </p:nvSpPr>
        <p:spPr>
          <a:xfrm>
            <a:off x="5213166" y="3635713"/>
            <a:ext cx="3853580" cy="2862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a:solidFill>
                  <a:srgbClr val="0000FF"/>
                </a:solidFill>
              </a:rPr>
              <a:t>Over the east coast and adjoin­ing Bay of Bengal, RMSE values are about 30–40 mm/day in day-1 rainfall forecasts. As the forecast length increases, the RMSE magnitude increases over central and eastern parts of India up to day-7 forecast. In day-10 forecasts, the RMSEs are higher over the Gangetic plains </a:t>
            </a:r>
            <a:r>
              <a:rPr lang="en-US" b="1" dirty="0" smtClean="0">
                <a:solidFill>
                  <a:srgbClr val="0000FF"/>
                </a:solidFill>
              </a:rPr>
              <a:t>as </a:t>
            </a:r>
            <a:r>
              <a:rPr lang="en-US" b="1" dirty="0">
                <a:solidFill>
                  <a:srgbClr val="0000FF"/>
                </a:solidFill>
              </a:rPr>
              <a:t>compared to day-1 or day-4 forecasts. </a:t>
            </a:r>
          </a:p>
        </p:txBody>
      </p:sp>
      <p:sp>
        <p:nvSpPr>
          <p:cNvPr id="6" name="Oval 5"/>
          <p:cNvSpPr/>
          <p:nvPr/>
        </p:nvSpPr>
        <p:spPr>
          <a:xfrm>
            <a:off x="1834612" y="1885771"/>
            <a:ext cx="425003" cy="28977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4184112" y="4127320"/>
            <a:ext cx="425003" cy="28977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p:cNvSpPr/>
          <p:nvPr/>
        </p:nvSpPr>
        <p:spPr>
          <a:xfrm>
            <a:off x="1834611" y="4127321"/>
            <a:ext cx="425003" cy="28977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p:cNvSpPr/>
          <p:nvPr/>
        </p:nvSpPr>
        <p:spPr>
          <a:xfrm>
            <a:off x="4184112" y="1902942"/>
            <a:ext cx="425003" cy="28977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p:cNvSpPr txBox="1"/>
          <p:nvPr/>
        </p:nvSpPr>
        <p:spPr>
          <a:xfrm>
            <a:off x="846667" y="6335890"/>
            <a:ext cx="3361091" cy="369332"/>
          </a:xfrm>
          <a:prstGeom prst="rect">
            <a:avLst/>
          </a:prstGeom>
          <a:noFill/>
        </p:spPr>
        <p:txBody>
          <a:bodyPr wrap="none" rtlCol="0">
            <a:spAutoFit/>
          </a:bodyPr>
          <a:lstStyle/>
          <a:p>
            <a:r>
              <a:rPr lang="en-US" b="1" dirty="0" err="1" smtClean="0">
                <a:solidFill>
                  <a:srgbClr val="0000FF"/>
                </a:solidFill>
              </a:rPr>
              <a:t>Kar</a:t>
            </a:r>
            <a:r>
              <a:rPr lang="en-US" b="1" dirty="0" smtClean="0">
                <a:solidFill>
                  <a:srgbClr val="0000FF"/>
                </a:solidFill>
              </a:rPr>
              <a:t> et al.(2018), Climate dynamic</a:t>
            </a:r>
            <a:endParaRPr lang="en-US" b="1" dirty="0">
              <a:solidFill>
                <a:srgbClr val="0000FF"/>
              </a:solidFill>
            </a:endParaRPr>
          </a:p>
        </p:txBody>
      </p:sp>
    </p:spTree>
    <p:extLst>
      <p:ext uri="{BB962C8B-B14F-4D97-AF65-F5344CB8AC3E}">
        <p14:creationId xmlns:p14="http://schemas.microsoft.com/office/powerpoint/2010/main" val="3438550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23B5C6-2428-DCAF-F707-D5B3E80E57A6}"/>
              </a:ext>
            </a:extLst>
          </p:cNvPr>
          <p:cNvPicPr>
            <a:picLocks noChangeAspect="1"/>
          </p:cNvPicPr>
          <p:nvPr/>
        </p:nvPicPr>
        <p:blipFill>
          <a:blip r:embed="rId2"/>
          <a:stretch>
            <a:fillRect/>
          </a:stretch>
        </p:blipFill>
        <p:spPr>
          <a:xfrm>
            <a:off x="4659548" y="783075"/>
            <a:ext cx="4484452" cy="4359001"/>
          </a:xfrm>
          <a:prstGeom prst="rect">
            <a:avLst/>
          </a:prstGeom>
        </p:spPr>
      </p:pic>
      <p:sp>
        <p:nvSpPr>
          <p:cNvPr id="2" name="TextBox 1">
            <a:extLst>
              <a:ext uri="{FF2B5EF4-FFF2-40B4-BE49-F238E27FC236}">
                <a16:creationId xmlns:a16="http://schemas.microsoft.com/office/drawing/2014/main" id="{595177A5-604D-8C4B-ACF3-8365220EADE5}"/>
              </a:ext>
            </a:extLst>
          </p:cNvPr>
          <p:cNvSpPr txBox="1"/>
          <p:nvPr/>
        </p:nvSpPr>
        <p:spPr>
          <a:xfrm>
            <a:off x="0" y="0"/>
            <a:ext cx="9144000" cy="584775"/>
          </a:xfrm>
          <a:prstGeom prst="rect">
            <a:avLst/>
          </a:prstGeom>
          <a:noFill/>
        </p:spPr>
        <p:txBody>
          <a:bodyPr wrap="square" rtlCol="0">
            <a:spAutoFit/>
          </a:bodyPr>
          <a:lstStyle/>
          <a:p>
            <a:pPr algn="ctr"/>
            <a:r>
              <a:rPr lang="en-IN" sz="3200" b="1" dirty="0"/>
              <a:t>Skills of IMD Extended Range Forecast</a:t>
            </a:r>
          </a:p>
        </p:txBody>
      </p:sp>
      <p:sp>
        <p:nvSpPr>
          <p:cNvPr id="4" name="TextBox 3">
            <a:extLst>
              <a:ext uri="{FF2B5EF4-FFF2-40B4-BE49-F238E27FC236}">
                <a16:creationId xmlns:a16="http://schemas.microsoft.com/office/drawing/2014/main" id="{9C366F65-CC9A-65BC-99E6-E70EA2364ECB}"/>
              </a:ext>
            </a:extLst>
          </p:cNvPr>
          <p:cNvSpPr txBox="1"/>
          <p:nvPr/>
        </p:nvSpPr>
        <p:spPr>
          <a:xfrm>
            <a:off x="823428" y="5556116"/>
            <a:ext cx="7665396" cy="461665"/>
          </a:xfrm>
          <a:prstGeom prst="rect">
            <a:avLst/>
          </a:prstGeom>
          <a:noFill/>
        </p:spPr>
        <p:txBody>
          <a:bodyPr wrap="square" rtlCol="0">
            <a:spAutoFit/>
          </a:bodyPr>
          <a:lstStyle/>
          <a:p>
            <a:r>
              <a:rPr lang="en-IN" sz="2400" b="1" dirty="0">
                <a:solidFill>
                  <a:srgbClr val="FF0000"/>
                </a:solidFill>
              </a:rPr>
              <a:t>Relatively Lower Skills have been found over GWB</a:t>
            </a:r>
          </a:p>
        </p:txBody>
      </p:sp>
      <p:pic>
        <p:nvPicPr>
          <p:cNvPr id="6" name="Picture 5">
            <a:extLst>
              <a:ext uri="{FF2B5EF4-FFF2-40B4-BE49-F238E27FC236}">
                <a16:creationId xmlns:a16="http://schemas.microsoft.com/office/drawing/2014/main" id="{69EBF6A8-85EB-CD58-4FCC-7C5FB4E08EAD}"/>
              </a:ext>
            </a:extLst>
          </p:cNvPr>
          <p:cNvPicPr>
            <a:picLocks noChangeAspect="1"/>
          </p:cNvPicPr>
          <p:nvPr/>
        </p:nvPicPr>
        <p:blipFill>
          <a:blip r:embed="rId3"/>
          <a:stretch>
            <a:fillRect/>
          </a:stretch>
        </p:blipFill>
        <p:spPr>
          <a:xfrm>
            <a:off x="155642" y="783075"/>
            <a:ext cx="4416357" cy="4359001"/>
          </a:xfrm>
          <a:prstGeom prst="rect">
            <a:avLst/>
          </a:prstGeom>
        </p:spPr>
      </p:pic>
      <p:sp>
        <p:nvSpPr>
          <p:cNvPr id="7" name="Oval 6"/>
          <p:cNvSpPr/>
          <p:nvPr/>
        </p:nvSpPr>
        <p:spPr>
          <a:xfrm>
            <a:off x="1313916" y="1595996"/>
            <a:ext cx="425003" cy="28977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p:cNvSpPr/>
          <p:nvPr/>
        </p:nvSpPr>
        <p:spPr>
          <a:xfrm>
            <a:off x="3535821" y="1599804"/>
            <a:ext cx="425003" cy="28977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p:cNvSpPr/>
          <p:nvPr/>
        </p:nvSpPr>
        <p:spPr>
          <a:xfrm>
            <a:off x="5974221" y="1592716"/>
            <a:ext cx="425003" cy="28977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a:off x="5871440" y="3551537"/>
            <a:ext cx="425003" cy="28977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a:off x="8160985" y="1592715"/>
            <a:ext cx="425003" cy="28977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a:off x="3535821" y="3551538"/>
            <a:ext cx="425003" cy="28977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a:off x="1313916" y="3551539"/>
            <a:ext cx="425003" cy="28977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p:cNvSpPr/>
          <p:nvPr/>
        </p:nvSpPr>
        <p:spPr>
          <a:xfrm>
            <a:off x="8160984" y="3547409"/>
            <a:ext cx="425003" cy="28977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p:cNvSpPr/>
          <p:nvPr/>
        </p:nvSpPr>
        <p:spPr>
          <a:xfrm>
            <a:off x="4572000" y="5041668"/>
            <a:ext cx="4572000" cy="584776"/>
          </a:xfrm>
          <a:prstGeom prst="rect">
            <a:avLst/>
          </a:prstGeom>
        </p:spPr>
        <p:txBody>
          <a:bodyPr>
            <a:spAutoFit/>
          </a:bodyPr>
          <a:lstStyle/>
          <a:p>
            <a:r>
              <a:rPr lang="en-US" sz="1600" dirty="0"/>
              <a:t>Pentad wise Root Mean Skill Score (RMSS) of JJAS rainfall for all pentads </a:t>
            </a:r>
            <a:r>
              <a:rPr lang="en-US" sz="1600" dirty="0" smtClean="0"/>
              <a:t>during2001-2014</a:t>
            </a:r>
            <a:endParaRPr lang="en-US" sz="1600" dirty="0"/>
          </a:p>
        </p:txBody>
      </p:sp>
      <p:sp>
        <p:nvSpPr>
          <p:cNvPr id="17" name="Rectangle 16"/>
          <p:cNvSpPr/>
          <p:nvPr/>
        </p:nvSpPr>
        <p:spPr>
          <a:xfrm>
            <a:off x="-1" y="5041669"/>
            <a:ext cx="4707467" cy="584776"/>
          </a:xfrm>
          <a:prstGeom prst="rect">
            <a:avLst/>
          </a:prstGeom>
        </p:spPr>
        <p:txBody>
          <a:bodyPr wrap="square">
            <a:spAutoFit/>
          </a:bodyPr>
          <a:lstStyle/>
          <a:p>
            <a:r>
              <a:rPr lang="en-US" sz="1600" dirty="0"/>
              <a:t>Pentad wise anomaly correlation coefficient (ACC) of JJAS rainfall for all </a:t>
            </a:r>
            <a:r>
              <a:rPr lang="en-US" sz="1600" dirty="0" smtClean="0"/>
              <a:t>pentads during </a:t>
            </a:r>
            <a:r>
              <a:rPr lang="en-US" sz="1600" dirty="0"/>
              <a:t>2001-2014</a:t>
            </a:r>
          </a:p>
        </p:txBody>
      </p:sp>
      <p:sp>
        <p:nvSpPr>
          <p:cNvPr id="19" name="Rectangle 18"/>
          <p:cNvSpPr/>
          <p:nvPr/>
        </p:nvSpPr>
        <p:spPr>
          <a:xfrm>
            <a:off x="186266" y="6119336"/>
            <a:ext cx="7154334" cy="738664"/>
          </a:xfrm>
          <a:prstGeom prst="rect">
            <a:avLst/>
          </a:prstGeom>
        </p:spPr>
        <p:txBody>
          <a:bodyPr wrap="square">
            <a:spAutoFit/>
          </a:bodyPr>
          <a:lstStyle/>
          <a:p>
            <a:r>
              <a:rPr lang="en-US" sz="1400" dirty="0" smtClean="0"/>
              <a:t>Source: Contribution </a:t>
            </a:r>
            <a:r>
              <a:rPr lang="en-US" sz="1400" dirty="0"/>
              <a:t>from IITM</a:t>
            </a:r>
          </a:p>
          <a:p>
            <a:r>
              <a:rPr lang="en-US" sz="1400" dirty="0"/>
              <a:t>Research Report No. RR-137</a:t>
            </a:r>
          </a:p>
          <a:p>
            <a:r>
              <a:rPr lang="en-US" sz="1400" dirty="0"/>
              <a:t>ESSO/IITM/SERP/SR/01(2017)/188</a:t>
            </a:r>
          </a:p>
        </p:txBody>
      </p:sp>
      <p:sp>
        <p:nvSpPr>
          <p:cNvPr id="20" name="Rectangle 19"/>
          <p:cNvSpPr/>
          <p:nvPr/>
        </p:nvSpPr>
        <p:spPr>
          <a:xfrm>
            <a:off x="3640666" y="6110069"/>
            <a:ext cx="5503334" cy="584776"/>
          </a:xfrm>
          <a:prstGeom prst="rect">
            <a:avLst/>
          </a:prstGeom>
        </p:spPr>
        <p:txBody>
          <a:bodyPr wrap="square">
            <a:spAutoFit/>
          </a:bodyPr>
          <a:lstStyle/>
          <a:p>
            <a:r>
              <a:rPr lang="en-US" sz="1600" b="1" dirty="0" smtClean="0"/>
              <a:t>The </a:t>
            </a:r>
            <a:r>
              <a:rPr lang="en-US" sz="1600" b="1" dirty="0"/>
              <a:t>state-of-the-art </a:t>
            </a:r>
            <a:r>
              <a:rPr lang="en-US" sz="1600" b="1" dirty="0" smtClean="0"/>
              <a:t>coupled model </a:t>
            </a:r>
            <a:r>
              <a:rPr lang="en-US" sz="1600" b="1" dirty="0"/>
              <a:t>- Climate Forecast System Model Version 2 (</a:t>
            </a:r>
            <a:r>
              <a:rPr lang="en-US" sz="1600" b="1"/>
              <a:t>CFSv2</a:t>
            </a:r>
            <a:r>
              <a:rPr lang="en-US" sz="1600" b="1" smtClean="0"/>
              <a:t>) with </a:t>
            </a:r>
            <a:r>
              <a:rPr lang="en-US" sz="1600" b="1" dirty="0" smtClean="0"/>
              <a:t>resolution T126 and T382</a:t>
            </a:r>
            <a:endParaRPr lang="en-US" sz="1600" b="1" dirty="0"/>
          </a:p>
        </p:txBody>
      </p:sp>
    </p:spTree>
    <p:extLst>
      <p:ext uri="{BB962C8B-B14F-4D97-AF65-F5344CB8AC3E}">
        <p14:creationId xmlns:p14="http://schemas.microsoft.com/office/powerpoint/2010/main" val="1541987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2D650E-3C10-ACB3-BA52-7F6471F1E1FC}"/>
              </a:ext>
            </a:extLst>
          </p:cNvPr>
          <p:cNvPicPr>
            <a:picLocks noChangeAspect="1"/>
          </p:cNvPicPr>
          <p:nvPr/>
        </p:nvPicPr>
        <p:blipFill rotWithShape="1">
          <a:blip r:embed="rId2">
            <a:lum bright="-20000" contrast="40000"/>
          </a:blip>
          <a:srcRect r="3983"/>
          <a:stretch/>
        </p:blipFill>
        <p:spPr>
          <a:xfrm>
            <a:off x="221078" y="776007"/>
            <a:ext cx="8938262" cy="5017041"/>
          </a:xfrm>
          <a:prstGeom prst="rect">
            <a:avLst/>
          </a:prstGeom>
        </p:spPr>
      </p:pic>
      <p:sp>
        <p:nvSpPr>
          <p:cNvPr id="6" name="TextBox 5">
            <a:extLst>
              <a:ext uri="{FF2B5EF4-FFF2-40B4-BE49-F238E27FC236}">
                <a16:creationId xmlns:a16="http://schemas.microsoft.com/office/drawing/2014/main" id="{A95E3149-9328-FE05-BDA9-073ED3E4807B}"/>
              </a:ext>
            </a:extLst>
          </p:cNvPr>
          <p:cNvSpPr txBox="1"/>
          <p:nvPr/>
        </p:nvSpPr>
        <p:spPr>
          <a:xfrm>
            <a:off x="198562" y="5745425"/>
            <a:ext cx="7286017" cy="461665"/>
          </a:xfrm>
          <a:prstGeom prst="rect">
            <a:avLst/>
          </a:prstGeom>
          <a:noFill/>
        </p:spPr>
        <p:txBody>
          <a:bodyPr wrap="square" rtlCol="0">
            <a:spAutoFit/>
          </a:bodyPr>
          <a:lstStyle/>
          <a:p>
            <a:pPr algn="ctr"/>
            <a:r>
              <a:rPr lang="en-IN" sz="2400" b="1" dirty="0">
                <a:solidFill>
                  <a:srgbClr val="FF0000"/>
                </a:solidFill>
              </a:rPr>
              <a:t>Low Correlation and high RMSE over GWB</a:t>
            </a:r>
          </a:p>
        </p:txBody>
      </p:sp>
      <p:sp>
        <p:nvSpPr>
          <p:cNvPr id="2" name="TextBox 1">
            <a:extLst>
              <a:ext uri="{FF2B5EF4-FFF2-40B4-BE49-F238E27FC236}">
                <a16:creationId xmlns:a16="http://schemas.microsoft.com/office/drawing/2014/main" id="{A9FCFE62-E3F7-91DC-4774-817A9393A72F}"/>
              </a:ext>
            </a:extLst>
          </p:cNvPr>
          <p:cNvSpPr txBox="1"/>
          <p:nvPr/>
        </p:nvSpPr>
        <p:spPr>
          <a:xfrm>
            <a:off x="0" y="0"/>
            <a:ext cx="9144000" cy="584775"/>
          </a:xfrm>
          <a:prstGeom prst="rect">
            <a:avLst/>
          </a:prstGeom>
          <a:noFill/>
        </p:spPr>
        <p:txBody>
          <a:bodyPr wrap="square" rtlCol="0">
            <a:spAutoFit/>
          </a:bodyPr>
          <a:lstStyle/>
          <a:p>
            <a:pPr algn="ctr"/>
            <a:r>
              <a:rPr lang="en-IN" sz="3200" b="1" dirty="0"/>
              <a:t>Skills of IMD Seasonal Range Forecast</a:t>
            </a:r>
          </a:p>
        </p:txBody>
      </p:sp>
      <p:sp>
        <p:nvSpPr>
          <p:cNvPr id="7" name="Oval 6"/>
          <p:cNvSpPr/>
          <p:nvPr/>
        </p:nvSpPr>
        <p:spPr>
          <a:xfrm>
            <a:off x="2013776" y="1606131"/>
            <a:ext cx="425003" cy="28977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p:cNvSpPr/>
          <p:nvPr/>
        </p:nvSpPr>
        <p:spPr>
          <a:xfrm>
            <a:off x="4926394" y="1638785"/>
            <a:ext cx="425003" cy="28977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p:cNvSpPr/>
          <p:nvPr/>
        </p:nvSpPr>
        <p:spPr>
          <a:xfrm>
            <a:off x="7846808" y="1638784"/>
            <a:ext cx="425003" cy="28977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a:off x="2013776" y="4203171"/>
            <a:ext cx="425003" cy="28977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a:off x="7851344" y="4194703"/>
            <a:ext cx="425003" cy="28977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a:off x="4846361" y="4194704"/>
            <a:ext cx="425003" cy="28977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039586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0998C8-91FD-09CC-3C39-0F83DD8393B5}"/>
              </a:ext>
            </a:extLst>
          </p:cNvPr>
          <p:cNvSpPr txBox="1"/>
          <p:nvPr/>
        </p:nvSpPr>
        <p:spPr>
          <a:xfrm>
            <a:off x="301556" y="636033"/>
            <a:ext cx="4679005"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N" sz="2400" b="1" dirty="0"/>
              <a:t>Selection of Predictors</a:t>
            </a:r>
          </a:p>
        </p:txBody>
      </p:sp>
      <p:sp>
        <p:nvSpPr>
          <p:cNvPr id="3" name="TextBox 2">
            <a:extLst>
              <a:ext uri="{FF2B5EF4-FFF2-40B4-BE49-F238E27FC236}">
                <a16:creationId xmlns:a16="http://schemas.microsoft.com/office/drawing/2014/main" id="{948F60A3-6741-7977-3D7D-728999CC8425}"/>
              </a:ext>
            </a:extLst>
          </p:cNvPr>
          <p:cNvSpPr txBox="1"/>
          <p:nvPr/>
        </p:nvSpPr>
        <p:spPr>
          <a:xfrm>
            <a:off x="2635720" y="1136807"/>
            <a:ext cx="2242227" cy="369332"/>
          </a:xfrm>
          <a:prstGeom prst="rect">
            <a:avLst/>
          </a:prstGeom>
          <a:noFill/>
        </p:spPr>
        <p:txBody>
          <a:bodyPr wrap="square" rtlCol="0">
            <a:spAutoFit/>
          </a:bodyPr>
          <a:lstStyle/>
          <a:p>
            <a:r>
              <a:rPr lang="en-IN" b="1" dirty="0"/>
              <a:t>From Re-analysis (PP)</a:t>
            </a:r>
          </a:p>
        </p:txBody>
      </p:sp>
      <p:sp>
        <p:nvSpPr>
          <p:cNvPr id="4" name="TextBox 3">
            <a:extLst>
              <a:ext uri="{FF2B5EF4-FFF2-40B4-BE49-F238E27FC236}">
                <a16:creationId xmlns:a16="http://schemas.microsoft.com/office/drawing/2014/main" id="{A8F4ECC3-D7FC-7F3A-7C83-5ECED54DAAFB}"/>
              </a:ext>
            </a:extLst>
          </p:cNvPr>
          <p:cNvSpPr txBox="1"/>
          <p:nvPr/>
        </p:nvSpPr>
        <p:spPr>
          <a:xfrm>
            <a:off x="2703636" y="1488100"/>
            <a:ext cx="2154678" cy="646331"/>
          </a:xfrm>
          <a:prstGeom prst="rect">
            <a:avLst/>
          </a:prstGeom>
          <a:noFill/>
        </p:spPr>
        <p:txBody>
          <a:bodyPr wrap="square" rtlCol="0">
            <a:spAutoFit/>
          </a:bodyPr>
          <a:lstStyle/>
          <a:p>
            <a:pPr algn="just"/>
            <a:r>
              <a:rPr lang="en-IN" b="1" dirty="0"/>
              <a:t>Directly from model outputs (MOS)</a:t>
            </a:r>
          </a:p>
        </p:txBody>
      </p:sp>
      <p:sp>
        <p:nvSpPr>
          <p:cNvPr id="5" name="TextBox 4">
            <a:extLst>
              <a:ext uri="{FF2B5EF4-FFF2-40B4-BE49-F238E27FC236}">
                <a16:creationId xmlns:a16="http://schemas.microsoft.com/office/drawing/2014/main" id="{2F7FF1D7-F145-E74E-0A6D-3D4C37455958}"/>
              </a:ext>
            </a:extLst>
          </p:cNvPr>
          <p:cNvSpPr txBox="1"/>
          <p:nvPr/>
        </p:nvSpPr>
        <p:spPr>
          <a:xfrm>
            <a:off x="267599" y="2234698"/>
            <a:ext cx="4679004"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IN" sz="2400" b="1" dirty="0"/>
              <a:t>Model development during hindcast period</a:t>
            </a:r>
          </a:p>
        </p:txBody>
      </p:sp>
      <p:sp>
        <p:nvSpPr>
          <p:cNvPr id="7" name="TextBox 6">
            <a:extLst>
              <a:ext uri="{FF2B5EF4-FFF2-40B4-BE49-F238E27FC236}">
                <a16:creationId xmlns:a16="http://schemas.microsoft.com/office/drawing/2014/main" id="{7529E57A-199E-1750-00B1-8D12B44CC379}"/>
              </a:ext>
            </a:extLst>
          </p:cNvPr>
          <p:cNvSpPr txBox="1"/>
          <p:nvPr/>
        </p:nvSpPr>
        <p:spPr>
          <a:xfrm>
            <a:off x="165725" y="3824557"/>
            <a:ext cx="4679003"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IN" sz="2400" b="1" dirty="0"/>
              <a:t>Applying to model forecasts</a:t>
            </a:r>
          </a:p>
        </p:txBody>
      </p:sp>
      <p:sp>
        <p:nvSpPr>
          <p:cNvPr id="8" name="TextBox 7">
            <a:extLst>
              <a:ext uri="{FF2B5EF4-FFF2-40B4-BE49-F238E27FC236}">
                <a16:creationId xmlns:a16="http://schemas.microsoft.com/office/drawing/2014/main" id="{143FF868-7AD4-A589-5796-53BA125868A7}"/>
              </a:ext>
            </a:extLst>
          </p:cNvPr>
          <p:cNvSpPr txBox="1"/>
          <p:nvPr/>
        </p:nvSpPr>
        <p:spPr>
          <a:xfrm>
            <a:off x="5167846" y="5629593"/>
            <a:ext cx="3672193" cy="923330"/>
          </a:xfrm>
          <a:prstGeom prst="rect">
            <a:avLst/>
          </a:prstGeom>
          <a:noFill/>
        </p:spPr>
        <p:txBody>
          <a:bodyPr wrap="square" rtlCol="0">
            <a:spAutoFit/>
          </a:bodyPr>
          <a:lstStyle/>
          <a:p>
            <a:pPr marL="285750" indent="-285750">
              <a:buFont typeface="Arial" panose="020B0604020202020204" pitchFamily="34" charset="0"/>
              <a:buChar char="•"/>
            </a:pPr>
            <a:r>
              <a:rPr lang="en-IN" b="1" dirty="0">
                <a:solidFill>
                  <a:schemeClr val="accent4">
                    <a:lumMod val="75000"/>
                  </a:schemeClr>
                </a:solidFill>
              </a:rPr>
              <a:t>Get downscaled forecast</a:t>
            </a:r>
          </a:p>
          <a:p>
            <a:pPr marL="285750" indent="-285750">
              <a:buFont typeface="Arial" panose="020B0604020202020204" pitchFamily="34" charset="0"/>
              <a:buChar char="•"/>
            </a:pPr>
            <a:r>
              <a:rPr lang="en-IN" b="1" dirty="0">
                <a:solidFill>
                  <a:schemeClr val="accent4">
                    <a:lumMod val="75000"/>
                  </a:schemeClr>
                </a:solidFill>
              </a:rPr>
              <a:t>Verification of forecast (Deterministic and probabilistic)</a:t>
            </a:r>
          </a:p>
        </p:txBody>
      </p:sp>
      <p:sp>
        <p:nvSpPr>
          <p:cNvPr id="10" name="TextBox 9">
            <a:extLst>
              <a:ext uri="{FF2B5EF4-FFF2-40B4-BE49-F238E27FC236}">
                <a16:creationId xmlns:a16="http://schemas.microsoft.com/office/drawing/2014/main" id="{3674AFC4-FC6D-ADA8-AC4E-EABE44919E2C}"/>
              </a:ext>
            </a:extLst>
          </p:cNvPr>
          <p:cNvSpPr txBox="1"/>
          <p:nvPr/>
        </p:nvSpPr>
        <p:spPr>
          <a:xfrm>
            <a:off x="5174638" y="650727"/>
            <a:ext cx="3672193" cy="1477328"/>
          </a:xfrm>
          <a:prstGeom prst="rect">
            <a:avLst/>
          </a:prstGeom>
          <a:noFill/>
        </p:spPr>
        <p:txBody>
          <a:bodyPr wrap="square">
            <a:spAutoFit/>
          </a:bodyPr>
          <a:lstStyle/>
          <a:p>
            <a:pPr marL="285750" indent="-285750" algn="just">
              <a:buFont typeface="Wingdings" panose="05000000000000000000" pitchFamily="2" charset="2"/>
              <a:buChar char="§"/>
            </a:pPr>
            <a:r>
              <a:rPr lang="en-IN" b="1" dirty="0">
                <a:solidFill>
                  <a:srgbClr val="00B0F0"/>
                </a:solidFill>
              </a:rPr>
              <a:t>Should have plausible physical relationship with local scale predictand </a:t>
            </a:r>
          </a:p>
          <a:p>
            <a:pPr marL="285750" indent="-285750" algn="just">
              <a:buFont typeface="Wingdings" panose="05000000000000000000" pitchFamily="2" charset="2"/>
              <a:buChar char="§"/>
            </a:pPr>
            <a:r>
              <a:rPr lang="en-IN" b="1" dirty="0">
                <a:solidFill>
                  <a:srgbClr val="00B0F0"/>
                </a:solidFill>
              </a:rPr>
              <a:t>Output available in global models</a:t>
            </a:r>
          </a:p>
          <a:p>
            <a:pPr marL="285750" indent="-285750" algn="just">
              <a:buFont typeface="Wingdings" panose="05000000000000000000" pitchFamily="2" charset="2"/>
              <a:buChar char="§"/>
            </a:pPr>
            <a:r>
              <a:rPr lang="en-IN" b="1" dirty="0">
                <a:solidFill>
                  <a:srgbClr val="00B0F0"/>
                </a:solidFill>
              </a:rPr>
              <a:t>Well simulated by global models</a:t>
            </a:r>
          </a:p>
        </p:txBody>
      </p:sp>
      <p:sp>
        <p:nvSpPr>
          <p:cNvPr id="11" name="Arrow: Down 10">
            <a:extLst>
              <a:ext uri="{FF2B5EF4-FFF2-40B4-BE49-F238E27FC236}">
                <a16:creationId xmlns:a16="http://schemas.microsoft.com/office/drawing/2014/main" id="{580050A7-7E9A-BF8A-CF97-19596EB6B792}"/>
              </a:ext>
            </a:extLst>
          </p:cNvPr>
          <p:cNvSpPr/>
          <p:nvPr/>
        </p:nvSpPr>
        <p:spPr>
          <a:xfrm>
            <a:off x="1895233" y="1102619"/>
            <a:ext cx="525293" cy="11478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Arrow: Down 11">
            <a:extLst>
              <a:ext uri="{FF2B5EF4-FFF2-40B4-BE49-F238E27FC236}">
                <a16:creationId xmlns:a16="http://schemas.microsoft.com/office/drawing/2014/main" id="{66B860E0-D44F-0EC3-DA61-865DB3813046}"/>
              </a:ext>
            </a:extLst>
          </p:cNvPr>
          <p:cNvSpPr/>
          <p:nvPr/>
        </p:nvSpPr>
        <p:spPr>
          <a:xfrm>
            <a:off x="1958195" y="3070287"/>
            <a:ext cx="525293" cy="7263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3658FD5F-0968-5CE9-737B-C81201393E1C}"/>
              </a:ext>
            </a:extLst>
          </p:cNvPr>
          <p:cNvSpPr txBox="1"/>
          <p:nvPr/>
        </p:nvSpPr>
        <p:spPr>
          <a:xfrm>
            <a:off x="5025762" y="2227906"/>
            <a:ext cx="4118238" cy="34163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IN" b="1" dirty="0">
                <a:solidFill>
                  <a:srgbClr val="00B050"/>
                </a:solidFill>
              </a:rPr>
              <a:t>Transfer functions: </a:t>
            </a:r>
            <a:endParaRPr lang="en-IN" b="1" dirty="0" smtClean="0">
              <a:solidFill>
                <a:srgbClr val="00B050"/>
              </a:solidFill>
            </a:endParaRPr>
          </a:p>
          <a:p>
            <a:pPr marL="285750" indent="-285750" algn="just">
              <a:buFont typeface="Wingdings" charset="2"/>
              <a:buChar char="Ø"/>
            </a:pPr>
            <a:r>
              <a:rPr lang="en-IN" b="1" dirty="0" smtClean="0">
                <a:solidFill>
                  <a:srgbClr val="0000FF"/>
                </a:solidFill>
              </a:rPr>
              <a:t>For regression based linear and non-linear downscaling model:</a:t>
            </a:r>
          </a:p>
          <a:p>
            <a:pPr algn="just"/>
            <a:r>
              <a:rPr lang="en-IN" b="1" dirty="0" smtClean="0">
                <a:solidFill>
                  <a:srgbClr val="0000FF"/>
                </a:solidFill>
              </a:rPr>
              <a:t>Simple Linear Regression (LRM) or Multiple linear Regression(MLR)</a:t>
            </a:r>
          </a:p>
          <a:p>
            <a:pPr marL="285750" indent="-285750" algn="just">
              <a:buFont typeface="Wingdings" charset="2"/>
              <a:buChar char="Ø"/>
            </a:pPr>
            <a:r>
              <a:rPr lang="en-IN" b="1" dirty="0" smtClean="0">
                <a:solidFill>
                  <a:srgbClr val="00B050"/>
                </a:solidFill>
              </a:rPr>
              <a:t>Machine Learning techniques based downscaling model:  </a:t>
            </a:r>
          </a:p>
          <a:p>
            <a:pPr marL="342900" indent="-342900" algn="just">
              <a:buAutoNum type="arabicPeriod"/>
            </a:pPr>
            <a:r>
              <a:rPr lang="en-IN" b="1" dirty="0" smtClean="0">
                <a:solidFill>
                  <a:srgbClr val="00B050"/>
                </a:solidFill>
              </a:rPr>
              <a:t>Principle </a:t>
            </a:r>
            <a:r>
              <a:rPr lang="en-IN" b="1" dirty="0">
                <a:solidFill>
                  <a:srgbClr val="00B050"/>
                </a:solidFill>
              </a:rPr>
              <a:t>Component Regression (PCR), </a:t>
            </a:r>
            <a:endParaRPr lang="en-IN" b="1" dirty="0" smtClean="0">
              <a:solidFill>
                <a:srgbClr val="00B050"/>
              </a:solidFill>
            </a:endParaRPr>
          </a:p>
          <a:p>
            <a:pPr marL="342900" indent="-342900" algn="just">
              <a:buAutoNum type="arabicPeriod"/>
            </a:pPr>
            <a:r>
              <a:rPr lang="en-IN" b="1" dirty="0" smtClean="0">
                <a:solidFill>
                  <a:srgbClr val="00B050"/>
                </a:solidFill>
              </a:rPr>
              <a:t>Support </a:t>
            </a:r>
            <a:r>
              <a:rPr lang="en-IN" b="1" dirty="0">
                <a:solidFill>
                  <a:srgbClr val="00B050"/>
                </a:solidFill>
              </a:rPr>
              <a:t>Vector Regression (SVR), </a:t>
            </a:r>
            <a:endParaRPr lang="en-IN" b="1" dirty="0" smtClean="0">
              <a:solidFill>
                <a:srgbClr val="00B050"/>
              </a:solidFill>
            </a:endParaRPr>
          </a:p>
          <a:p>
            <a:pPr marL="342900" indent="-342900" algn="just">
              <a:buAutoNum type="arabicPeriod"/>
            </a:pPr>
            <a:r>
              <a:rPr lang="en-IN" b="1" dirty="0" smtClean="0">
                <a:solidFill>
                  <a:srgbClr val="00B050"/>
                </a:solidFill>
              </a:rPr>
              <a:t>Random </a:t>
            </a:r>
            <a:r>
              <a:rPr lang="en-IN" b="1" dirty="0">
                <a:solidFill>
                  <a:srgbClr val="00B050"/>
                </a:solidFill>
              </a:rPr>
              <a:t>Forest (RF)</a:t>
            </a:r>
            <a:r>
              <a:rPr lang="en-IN" b="1" dirty="0" smtClean="0">
                <a:solidFill>
                  <a:srgbClr val="00B050"/>
                </a:solidFill>
              </a:rPr>
              <a:t>, </a:t>
            </a:r>
          </a:p>
          <a:p>
            <a:pPr marL="342900" indent="-342900" algn="just">
              <a:buAutoNum type="arabicPeriod"/>
            </a:pPr>
            <a:r>
              <a:rPr lang="en-IN" b="1" dirty="0" smtClean="0">
                <a:solidFill>
                  <a:srgbClr val="00B050"/>
                </a:solidFill>
              </a:rPr>
              <a:t>Artificial </a:t>
            </a:r>
            <a:r>
              <a:rPr lang="en-IN" b="1" dirty="0">
                <a:solidFill>
                  <a:srgbClr val="00B050"/>
                </a:solidFill>
              </a:rPr>
              <a:t>Neural Network (ANN)</a:t>
            </a:r>
          </a:p>
        </p:txBody>
      </p:sp>
      <p:sp>
        <p:nvSpPr>
          <p:cNvPr id="16" name="TextBox 15">
            <a:extLst>
              <a:ext uri="{FF2B5EF4-FFF2-40B4-BE49-F238E27FC236}">
                <a16:creationId xmlns:a16="http://schemas.microsoft.com/office/drawing/2014/main" id="{E6E0FC85-E5A8-8D84-EB65-864E4BACDCDD}"/>
              </a:ext>
            </a:extLst>
          </p:cNvPr>
          <p:cNvSpPr txBox="1"/>
          <p:nvPr/>
        </p:nvSpPr>
        <p:spPr>
          <a:xfrm>
            <a:off x="0" y="-27267"/>
            <a:ext cx="9144000" cy="58477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txBody>
          <a:bodyPr wrap="square" rtlCol="0">
            <a:spAutoFit/>
          </a:bodyPr>
          <a:lstStyle/>
          <a:p>
            <a:pPr algn="ctr"/>
            <a:r>
              <a:rPr lang="en-IN" sz="3200" b="1" dirty="0" smtClean="0">
                <a:solidFill>
                  <a:srgbClr val="FF0000"/>
                </a:solidFill>
              </a:rPr>
              <a:t>Downscaling methods </a:t>
            </a:r>
            <a:endParaRPr lang="en-IN" sz="3200" b="1" dirty="0">
              <a:solidFill>
                <a:srgbClr val="FF0000"/>
              </a:solidFill>
            </a:endParaRPr>
          </a:p>
        </p:txBody>
      </p:sp>
      <p:sp>
        <p:nvSpPr>
          <p:cNvPr id="6" name="Rectangle 5"/>
          <p:cNvSpPr/>
          <p:nvPr/>
        </p:nvSpPr>
        <p:spPr>
          <a:xfrm>
            <a:off x="88290" y="4439102"/>
            <a:ext cx="476768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smtClean="0">
                <a:solidFill>
                  <a:srgbClr val="0000FF"/>
                </a:solidFill>
              </a:rPr>
              <a:t>In general downscaling </a:t>
            </a:r>
            <a:r>
              <a:rPr lang="en-US" dirty="0">
                <a:solidFill>
                  <a:srgbClr val="0000FF"/>
                </a:solidFill>
              </a:rPr>
              <a:t>models developed with</a:t>
            </a:r>
          </a:p>
          <a:p>
            <a:r>
              <a:rPr lang="en-US" dirty="0">
                <a:solidFill>
                  <a:srgbClr val="0000FF"/>
                </a:solidFill>
              </a:rPr>
              <a:t>machine learning techniques perform better in comparison to downscaling models developed </a:t>
            </a:r>
            <a:r>
              <a:rPr lang="en-US" dirty="0" smtClean="0">
                <a:solidFill>
                  <a:srgbClr val="0000FF"/>
                </a:solidFill>
              </a:rPr>
              <a:t>with traditional </a:t>
            </a:r>
            <a:r>
              <a:rPr lang="en-US" dirty="0">
                <a:solidFill>
                  <a:srgbClr val="0000FF"/>
                </a:solidFill>
              </a:rPr>
              <a:t>statistical regression techniques</a:t>
            </a:r>
            <a:r>
              <a:rPr lang="en-US" dirty="0" smtClean="0">
                <a:solidFill>
                  <a:srgbClr val="0000FF"/>
                </a:solidFill>
              </a:rPr>
              <a:t>.</a:t>
            </a:r>
          </a:p>
        </p:txBody>
      </p:sp>
      <p:sp>
        <p:nvSpPr>
          <p:cNvPr id="9" name="Rectangle 8"/>
          <p:cNvSpPr/>
          <p:nvPr/>
        </p:nvSpPr>
        <p:spPr>
          <a:xfrm>
            <a:off x="0" y="5657671"/>
            <a:ext cx="49837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t>Owing to the learning abilities from data and their use </a:t>
            </a:r>
            <a:r>
              <a:rPr lang="en-US" dirty="0" smtClean="0"/>
              <a:t>in computer </a:t>
            </a:r>
            <a:r>
              <a:rPr lang="en-US" dirty="0"/>
              <a:t>algorithms, techniques such as ANN, SVM, </a:t>
            </a:r>
            <a:r>
              <a:rPr lang="en-US" dirty="0" smtClean="0"/>
              <a:t>PCR, </a:t>
            </a:r>
            <a:r>
              <a:rPr lang="en-US" dirty="0"/>
              <a:t>and </a:t>
            </a:r>
            <a:r>
              <a:rPr lang="en-US" dirty="0" smtClean="0"/>
              <a:t>RF </a:t>
            </a:r>
            <a:r>
              <a:rPr lang="en-US" dirty="0"/>
              <a:t>are often called machine </a:t>
            </a:r>
            <a:r>
              <a:rPr lang="en-US" dirty="0" smtClean="0"/>
              <a:t>learning techniques</a:t>
            </a:r>
            <a:endParaRPr lang="en-US" dirty="0"/>
          </a:p>
        </p:txBody>
      </p:sp>
    </p:spTree>
    <p:extLst>
      <p:ext uri="{BB962C8B-B14F-4D97-AF65-F5344CB8AC3E}">
        <p14:creationId xmlns:p14="http://schemas.microsoft.com/office/powerpoint/2010/main" val="959196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Sweden_work\RCP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53" y="1280160"/>
            <a:ext cx="8590547" cy="4663440"/>
          </a:xfrm>
          <a:prstGeom prst="rect">
            <a:avLst/>
          </a:prstGeom>
          <a:noFill/>
          <a:ln w="25400">
            <a:solidFill>
              <a:schemeClr val="tx1"/>
            </a:solidFill>
          </a:ln>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91886" y="428283"/>
            <a:ext cx="8523514" cy="400110"/>
          </a:xfrm>
          <a:prstGeom prst="rect">
            <a:avLst/>
          </a:prstGeom>
          <a:noFill/>
          <a:ln>
            <a:noFill/>
          </a:ln>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 CMIP5 ensemble Downscaled winter temperature over station location</a:t>
            </a:r>
          </a:p>
        </p:txBody>
      </p:sp>
    </p:spTree>
    <p:extLst>
      <p:ext uri="{BB962C8B-B14F-4D97-AF65-F5344CB8AC3E}">
        <p14:creationId xmlns:p14="http://schemas.microsoft.com/office/powerpoint/2010/main" val="832374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18" y="1207982"/>
            <a:ext cx="4291241" cy="2768026"/>
          </a:xfrm>
          <a:prstGeom prst="rect">
            <a:avLst/>
          </a:prstGeom>
          <a:ln>
            <a:solidFill>
              <a:schemeClr val="bg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628" y="1207982"/>
            <a:ext cx="3730800" cy="2562526"/>
          </a:xfrm>
          <a:prstGeom prst="rect">
            <a:avLst/>
          </a:prstGeom>
          <a:ln>
            <a:solidFill>
              <a:schemeClr val="bg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776" y="3714751"/>
            <a:ext cx="4075923" cy="2640479"/>
          </a:xfrm>
          <a:prstGeom prst="rect">
            <a:avLst/>
          </a:prstGeom>
          <a:ln>
            <a:solidFill>
              <a:schemeClr val="bg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2038" y="3714750"/>
            <a:ext cx="3827779" cy="2640479"/>
          </a:xfrm>
          <a:prstGeom prst="rect">
            <a:avLst/>
          </a:prstGeom>
          <a:ln>
            <a:solidFill>
              <a:schemeClr val="bg1"/>
            </a:solidFill>
          </a:ln>
        </p:spPr>
      </p:pic>
      <p:sp>
        <p:nvSpPr>
          <p:cNvPr id="9" name="TextBox 8"/>
          <p:cNvSpPr txBox="1"/>
          <p:nvPr/>
        </p:nvSpPr>
        <p:spPr>
          <a:xfrm>
            <a:off x="838199" y="214196"/>
            <a:ext cx="7979229" cy="400110"/>
          </a:xfrm>
          <a:prstGeom prst="rect">
            <a:avLst/>
          </a:prstGeom>
          <a:noFill/>
          <a:ln>
            <a:noFill/>
          </a:ln>
        </p:spPr>
        <p:txBody>
          <a:bodyPr wrap="square" rtlCol="0">
            <a:spAutoFit/>
          </a:bodyPr>
          <a:lstStyle/>
          <a:p>
            <a:pPr algn="ctr"/>
            <a:r>
              <a:rPr lang="en-US" sz="1875" b="1" dirty="0">
                <a:solidFill>
                  <a:srgbClr val="FF0000"/>
                </a:solidFill>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CMIP5 ensemble Downscaled winter temperature over station location</a:t>
            </a:r>
          </a:p>
        </p:txBody>
      </p:sp>
    </p:spTree>
    <p:extLst>
      <p:ext uri="{BB962C8B-B14F-4D97-AF65-F5344CB8AC3E}">
        <p14:creationId xmlns:p14="http://schemas.microsoft.com/office/powerpoint/2010/main" val="184326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D835EC-8006-C19C-A6D4-40EFEC2308CE}"/>
              </a:ext>
            </a:extLst>
          </p:cNvPr>
          <p:cNvSpPr txBox="1"/>
          <p:nvPr/>
        </p:nvSpPr>
        <p:spPr>
          <a:xfrm>
            <a:off x="111099" y="663196"/>
            <a:ext cx="8608978" cy="5632311"/>
          </a:xfrm>
          <a:prstGeom prst="rect">
            <a:avLst/>
          </a:prstGeom>
          <a:noFill/>
        </p:spPr>
        <p:txBody>
          <a:bodyPr wrap="square">
            <a:spAutoFit/>
          </a:bodyPr>
          <a:lstStyle/>
          <a:p>
            <a:pPr marL="342900" indent="-342900" algn="just">
              <a:buFont typeface="Wingdings" charset="2"/>
              <a:buChar char="Ø"/>
            </a:pPr>
            <a:r>
              <a:rPr lang="en-US" sz="2000" b="1" dirty="0">
                <a:solidFill>
                  <a:srgbClr val="00B050"/>
                </a:solidFill>
              </a:rPr>
              <a:t>Global ocean–atmosphere coupled </a:t>
            </a:r>
            <a:r>
              <a:rPr lang="en-US" sz="2000" b="1" dirty="0" smtClean="0">
                <a:solidFill>
                  <a:srgbClr val="00B050"/>
                </a:solidFill>
              </a:rPr>
              <a:t>models (GCMs) </a:t>
            </a:r>
            <a:r>
              <a:rPr lang="en-US" sz="2000" b="1" dirty="0">
                <a:solidFill>
                  <a:srgbClr val="00B050"/>
                </a:solidFill>
              </a:rPr>
              <a:t>are the primary tool </a:t>
            </a:r>
            <a:r>
              <a:rPr lang="en-US" sz="2000" b="1" dirty="0" smtClean="0">
                <a:solidFill>
                  <a:srgbClr val="00B050"/>
                </a:solidFill>
              </a:rPr>
              <a:t>normally provide long-term and short term climatic information, in addition to provide weather information on medium range (valid for 4-10 days), </a:t>
            </a:r>
            <a:r>
              <a:rPr lang="en-US" sz="2000" b="1" dirty="0">
                <a:solidFill>
                  <a:srgbClr val="00B050"/>
                </a:solidFill>
              </a:rPr>
              <a:t>extended range </a:t>
            </a:r>
            <a:r>
              <a:rPr lang="en-US" sz="2000" b="1" dirty="0" smtClean="0">
                <a:solidFill>
                  <a:srgbClr val="00B050"/>
                </a:solidFill>
              </a:rPr>
              <a:t>(valid for 10-30 days) seasonal scale (valid for 1-3 months)</a:t>
            </a:r>
          </a:p>
          <a:p>
            <a:pPr marL="342900" indent="-342900" algn="just"/>
            <a:endParaRPr lang="en-US" sz="2000" b="1" dirty="0">
              <a:solidFill>
                <a:srgbClr val="00B050"/>
              </a:solidFill>
            </a:endParaRPr>
          </a:p>
          <a:p>
            <a:pPr marL="342900" indent="-342900" algn="just">
              <a:buFont typeface="Wingdings" charset="2"/>
              <a:buChar char="Ø"/>
            </a:pPr>
            <a:r>
              <a:rPr lang="en-US" sz="2000" b="1" dirty="0" smtClean="0">
                <a:solidFill>
                  <a:srgbClr val="0070C0"/>
                </a:solidFill>
              </a:rPr>
              <a:t>However</a:t>
            </a:r>
            <a:r>
              <a:rPr lang="en-US" sz="2000" b="1" dirty="0">
                <a:solidFill>
                  <a:srgbClr val="0070C0"/>
                </a:solidFill>
              </a:rPr>
              <a:t>, these models suffer from substantial biases (when compared with surface observations) and are unable to provide useful information at the regional or local </a:t>
            </a:r>
            <a:r>
              <a:rPr lang="en-US" sz="2000" b="1" dirty="0" smtClean="0">
                <a:solidFill>
                  <a:srgbClr val="0070C0"/>
                </a:solidFill>
              </a:rPr>
              <a:t>scales </a:t>
            </a:r>
            <a:r>
              <a:rPr lang="en-US" sz="2000" b="1" dirty="0">
                <a:solidFill>
                  <a:srgbClr val="0070C0"/>
                </a:solidFill>
              </a:rPr>
              <a:t>required in a number of sectors such as </a:t>
            </a:r>
            <a:r>
              <a:rPr lang="en-US" sz="2000" b="1" dirty="0" smtClean="0">
                <a:solidFill>
                  <a:srgbClr val="0070C0"/>
                </a:solidFill>
              </a:rPr>
              <a:t>agriculture, hydrology, energy</a:t>
            </a:r>
            <a:r>
              <a:rPr lang="en-US" sz="2000" b="1" dirty="0">
                <a:solidFill>
                  <a:srgbClr val="0070C0"/>
                </a:solidFill>
              </a:rPr>
              <a:t>, health, tourism or insurance </a:t>
            </a:r>
            <a:r>
              <a:rPr lang="en-US" sz="2000" b="1" dirty="0" smtClean="0">
                <a:solidFill>
                  <a:srgbClr val="0070C0"/>
                </a:solidFill>
              </a:rPr>
              <a:t>etc.</a:t>
            </a:r>
          </a:p>
          <a:p>
            <a:pPr marL="342900" indent="-342900" algn="just">
              <a:buFont typeface="Wingdings" charset="2"/>
              <a:buChar char="Ø"/>
            </a:pPr>
            <a:endParaRPr lang="en-US" sz="2000" b="1" dirty="0">
              <a:solidFill>
                <a:srgbClr val="0070C0"/>
              </a:solidFill>
            </a:endParaRPr>
          </a:p>
          <a:p>
            <a:pPr marL="342900" indent="-342900" algn="just">
              <a:buFont typeface="Wingdings" charset="2"/>
              <a:buChar char="Ø"/>
            </a:pPr>
            <a:r>
              <a:rPr lang="en-US" sz="2000" b="1" dirty="0" smtClean="0"/>
              <a:t>Therefore</a:t>
            </a:r>
            <a:r>
              <a:rPr lang="en-US" sz="2000" b="1" dirty="0"/>
              <a:t>, an increasing </a:t>
            </a:r>
            <a:r>
              <a:rPr lang="en-US" sz="2000" b="1" dirty="0" smtClean="0"/>
              <a:t>demand by the multi-level stakeholders to have reliable forecast products at regional and local scales for accurately assessing impact of climate change on different economic sectors like agriculture, hydrology, energy  etc. </a:t>
            </a:r>
          </a:p>
          <a:p>
            <a:pPr marL="342900" indent="-342900" algn="just">
              <a:buFont typeface="Wingdings" charset="2"/>
              <a:buChar char="Ø"/>
            </a:pPr>
            <a:endParaRPr lang="en-US" sz="2000" b="1" dirty="0">
              <a:solidFill>
                <a:srgbClr val="00B050"/>
              </a:solidFill>
            </a:endParaRPr>
          </a:p>
          <a:p>
            <a:pPr marL="342900" indent="-342900" algn="just">
              <a:buFont typeface="Wingdings" charset="2"/>
              <a:buChar char="Ø"/>
            </a:pPr>
            <a:r>
              <a:rPr lang="en-US" sz="2000" b="1" dirty="0" smtClean="0">
                <a:solidFill>
                  <a:srgbClr val="0000FF"/>
                </a:solidFill>
              </a:rPr>
              <a:t>So downscaling the numerical model outputs has been immerged as an alternative to provide an actionable </a:t>
            </a:r>
            <a:r>
              <a:rPr lang="en-US" sz="2000" b="1" dirty="0">
                <a:solidFill>
                  <a:srgbClr val="0000FF"/>
                </a:solidFill>
              </a:rPr>
              <a:t>products representing the local features </a:t>
            </a:r>
            <a:r>
              <a:rPr lang="en-US" sz="2000" b="1" dirty="0" smtClean="0">
                <a:solidFill>
                  <a:srgbClr val="0000FF"/>
                </a:solidFill>
              </a:rPr>
              <a:t> </a:t>
            </a:r>
            <a:r>
              <a:rPr lang="en-US" sz="2000" b="1" dirty="0">
                <a:solidFill>
                  <a:srgbClr val="0000FF"/>
                </a:solidFill>
              </a:rPr>
              <a:t>for multi-sectorial </a:t>
            </a:r>
            <a:r>
              <a:rPr lang="en-US" sz="2000" b="1" dirty="0" smtClean="0">
                <a:solidFill>
                  <a:srgbClr val="0000FF"/>
                </a:solidFill>
              </a:rPr>
              <a:t>applications as mentioned above</a:t>
            </a:r>
            <a:r>
              <a:rPr lang="en-IN" sz="2000" dirty="0" smtClean="0">
                <a:solidFill>
                  <a:srgbClr val="0000FF"/>
                </a:solidFill>
              </a:rPr>
              <a:t> </a:t>
            </a:r>
            <a:endParaRPr lang="en-IN" sz="2000" b="1" dirty="0">
              <a:solidFill>
                <a:srgbClr val="0000FF"/>
              </a:solidFill>
            </a:endParaRPr>
          </a:p>
        </p:txBody>
      </p:sp>
      <p:sp>
        <p:nvSpPr>
          <p:cNvPr id="2" name="TextBox 1">
            <a:extLst>
              <a:ext uri="{FF2B5EF4-FFF2-40B4-BE49-F238E27FC236}">
                <a16:creationId xmlns:a16="http://schemas.microsoft.com/office/drawing/2014/main" id="{432F913F-CFAA-D15D-8D17-1957A8586278}"/>
              </a:ext>
            </a:extLst>
          </p:cNvPr>
          <p:cNvSpPr txBox="1"/>
          <p:nvPr/>
        </p:nvSpPr>
        <p:spPr>
          <a:xfrm>
            <a:off x="0" y="0"/>
            <a:ext cx="9144000" cy="58477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txBody>
          <a:bodyPr wrap="square" rtlCol="0">
            <a:spAutoFit/>
          </a:bodyPr>
          <a:lstStyle/>
          <a:p>
            <a:pPr algn="ctr"/>
            <a:r>
              <a:rPr lang="en-IN" sz="3200" b="1" dirty="0">
                <a:solidFill>
                  <a:srgbClr val="FF0000"/>
                </a:solidFill>
              </a:rPr>
              <a:t>Background</a:t>
            </a:r>
          </a:p>
        </p:txBody>
      </p:sp>
    </p:spTree>
    <p:extLst>
      <p:ext uri="{BB962C8B-B14F-4D97-AF65-F5344CB8AC3E}">
        <p14:creationId xmlns:p14="http://schemas.microsoft.com/office/powerpoint/2010/main" val="1372132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4583" y="386917"/>
            <a:ext cx="7460707" cy="400110"/>
          </a:xfrm>
          <a:prstGeom prst="rect">
            <a:avLst/>
          </a:prstGeom>
          <a:noFill/>
          <a:ln>
            <a:noFill/>
          </a:ln>
        </p:spPr>
        <p:txBody>
          <a:bodyPr wrap="square" rtlCol="0">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CMIP5 ensemble Downscaled annual rainfall over station location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0745" y="3698969"/>
            <a:ext cx="2937404" cy="2202498"/>
          </a:xfrm>
          <a:prstGeom prst="rect">
            <a:avLst/>
          </a:prstGeom>
          <a:ln>
            <a:solidFill>
              <a:schemeClr val="bg1"/>
            </a:solidFill>
          </a:ln>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8319" y="3701528"/>
            <a:ext cx="2965393" cy="2189703"/>
          </a:xfrm>
          <a:prstGeom prst="rect">
            <a:avLst/>
          </a:prstGeom>
          <a:ln>
            <a:solidFill>
              <a:schemeClr val="bg1"/>
            </a:solidFill>
          </a:ln>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4196" y="1618806"/>
            <a:ext cx="2937404" cy="1981644"/>
          </a:xfrm>
          <a:prstGeom prst="rect">
            <a:avLst/>
          </a:prstGeom>
          <a:ln>
            <a:solidFill>
              <a:schemeClr val="bg1"/>
            </a:solidFill>
          </a:ln>
        </p:spPr>
      </p:pic>
      <p:pic>
        <p:nvPicPr>
          <p:cNvPr id="6" name="Picture 5" descr="G:\sweden work\All rcp together work-shaded plot\jpg\kathgodam-page-0.jpg"/>
          <p:cNvPicPr>
            <a:picLocks noChangeAspect="1" noChangeArrowheads="1"/>
          </p:cNvPicPr>
          <p:nvPr/>
        </p:nvPicPr>
        <p:blipFill>
          <a:blip r:embed="rId5" cstate="print"/>
          <a:srcRect/>
          <a:stretch>
            <a:fillRect/>
          </a:stretch>
        </p:blipFill>
        <p:spPr bwMode="auto">
          <a:xfrm>
            <a:off x="3411965" y="1612182"/>
            <a:ext cx="2951745" cy="1988268"/>
          </a:xfrm>
          <a:prstGeom prst="rect">
            <a:avLst/>
          </a:prstGeom>
          <a:noFill/>
          <a:ln>
            <a:solidFill>
              <a:schemeClr val="bg1"/>
            </a:solidFill>
          </a:ln>
        </p:spPr>
      </p:pic>
      <p:pic>
        <p:nvPicPr>
          <p:cNvPr id="7" name="Picture 6" descr="G:\sweden work\All rcp together work-shaded plot\jpg\almora-page-0.jpg"/>
          <p:cNvPicPr>
            <a:picLocks noChangeAspect="1" noChangeArrowheads="1"/>
          </p:cNvPicPr>
          <p:nvPr/>
        </p:nvPicPr>
        <p:blipFill>
          <a:blip r:embed="rId6" cstate="print"/>
          <a:srcRect/>
          <a:stretch>
            <a:fillRect/>
          </a:stretch>
        </p:blipFill>
        <p:spPr bwMode="auto">
          <a:xfrm>
            <a:off x="609602" y="1600200"/>
            <a:ext cx="3122635" cy="2000250"/>
          </a:xfrm>
          <a:prstGeom prst="rect">
            <a:avLst/>
          </a:prstGeom>
          <a:noFill/>
          <a:ln>
            <a:solidFill>
              <a:schemeClr val="bg1"/>
            </a:solidFill>
          </a:ln>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602" y="3701528"/>
            <a:ext cx="3122635" cy="2189703"/>
          </a:xfrm>
          <a:prstGeom prst="rect">
            <a:avLst/>
          </a:prstGeom>
          <a:ln>
            <a:solidFill>
              <a:schemeClr val="bg1"/>
            </a:solidFill>
          </a:ln>
        </p:spPr>
      </p:pic>
    </p:spTree>
    <p:extLst>
      <p:ext uri="{BB962C8B-B14F-4D97-AF65-F5344CB8AC3E}">
        <p14:creationId xmlns:p14="http://schemas.microsoft.com/office/powerpoint/2010/main" val="155848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2" y="3600453"/>
            <a:ext cx="3312197" cy="2268788"/>
          </a:xfrm>
          <a:prstGeom prst="rect">
            <a:avLst/>
          </a:prstGeom>
          <a:ln>
            <a:solidFill>
              <a:schemeClr val="bg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217" y="1581906"/>
            <a:ext cx="2901906" cy="1996885"/>
          </a:xfrm>
          <a:prstGeom prst="rect">
            <a:avLst/>
          </a:prstGeom>
          <a:ln>
            <a:solidFill>
              <a:schemeClr val="bg1"/>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399" y="1581906"/>
            <a:ext cx="2935287" cy="1996885"/>
          </a:xfrm>
          <a:prstGeom prst="rect">
            <a:avLst/>
          </a:prstGeom>
          <a:ln>
            <a:solidFill>
              <a:schemeClr val="bg1"/>
            </a:solidFill>
          </a:ln>
        </p:spPr>
      </p:pic>
      <p:sp>
        <p:nvSpPr>
          <p:cNvPr id="5" name="TextBox 4"/>
          <p:cNvSpPr txBox="1"/>
          <p:nvPr/>
        </p:nvSpPr>
        <p:spPr>
          <a:xfrm>
            <a:off x="1265236" y="348090"/>
            <a:ext cx="7447690" cy="400110"/>
          </a:xfrm>
          <a:prstGeom prst="rect">
            <a:avLst/>
          </a:prstGeom>
          <a:noFill/>
          <a:ln>
            <a:noFill/>
          </a:ln>
        </p:spPr>
        <p:txBody>
          <a:bodyPr wrap="square" rtlCol="0">
            <a:spAutoFit/>
          </a:bodyPr>
          <a:lstStyle/>
          <a:p>
            <a:pPr algn="ctr"/>
            <a:r>
              <a:rPr lang="en-US" sz="1875" b="1" dirty="0">
                <a:latin typeface="Times New Roman" panose="02020603050405020304" pitchFamily="18" charset="0"/>
                <a:cs typeface="Times New Roman" panose="02020603050405020304" pitchFamily="18" charset="0"/>
              </a:rPr>
              <a:t> </a:t>
            </a:r>
            <a:r>
              <a:rPr lang="en-US" sz="2000" b="1" dirty="0">
                <a:solidFill>
                  <a:srgbClr val="0000FF"/>
                </a:solidFill>
                <a:latin typeface="Times New Roman" panose="02020603050405020304" pitchFamily="18" charset="0"/>
                <a:cs typeface="Times New Roman" panose="02020603050405020304" pitchFamily="18" charset="0"/>
              </a:rPr>
              <a:t>CMIP5 ensemble Downscaled annual rainfall over station location</a:t>
            </a:r>
          </a:p>
        </p:txBody>
      </p:sp>
    </p:spTree>
    <p:extLst>
      <p:ext uri="{BB962C8B-B14F-4D97-AF65-F5344CB8AC3E}">
        <p14:creationId xmlns:p14="http://schemas.microsoft.com/office/powerpoint/2010/main" val="113166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950B3C-5578-1643-4A19-8C49504803EB}"/>
              </a:ext>
            </a:extLst>
          </p:cNvPr>
          <p:cNvSpPr txBox="1"/>
          <p:nvPr/>
        </p:nvSpPr>
        <p:spPr>
          <a:xfrm>
            <a:off x="169788" y="1527672"/>
            <a:ext cx="8299299" cy="4524315"/>
          </a:xfrm>
          <a:prstGeom prst="rect">
            <a:avLst/>
          </a:prstGeom>
          <a:noFill/>
        </p:spPr>
        <p:txBody>
          <a:bodyPr wrap="square">
            <a:spAutoFit/>
          </a:bodyPr>
          <a:lstStyle/>
          <a:p>
            <a:pPr algn="just"/>
            <a:r>
              <a:rPr lang="en-US" sz="2400" b="1" dirty="0"/>
              <a:t>T</a:t>
            </a:r>
            <a:r>
              <a:rPr lang="en-US" sz="2400" b="1" dirty="0" smtClean="0"/>
              <a:t>he </a:t>
            </a:r>
            <a:r>
              <a:rPr lang="en-US" sz="2400" b="1" dirty="0"/>
              <a:t>added value of downscaling </a:t>
            </a:r>
            <a:r>
              <a:rPr lang="en-US" sz="2400" b="1" dirty="0" smtClean="0"/>
              <a:t>product would </a:t>
            </a:r>
            <a:r>
              <a:rPr lang="en-US" sz="2400" b="1" dirty="0"/>
              <a:t>be </a:t>
            </a:r>
            <a:r>
              <a:rPr lang="en-US" sz="2400" b="1" dirty="0" smtClean="0"/>
              <a:t>judged through comparing the raw model outputs with downscaled the model outputs in the following three aspects:</a:t>
            </a:r>
          </a:p>
          <a:p>
            <a:pPr algn="just"/>
            <a:r>
              <a:rPr lang="en-US" sz="2400" b="1" dirty="0" smtClean="0"/>
              <a:t> </a:t>
            </a:r>
            <a:endParaRPr lang="en-US" sz="2400" b="1" dirty="0"/>
          </a:p>
          <a:p>
            <a:pPr marL="457200" indent="-457200" algn="just">
              <a:buAutoNum type="arabicParenR"/>
            </a:pPr>
            <a:r>
              <a:rPr lang="en-US" sz="2400" b="1" dirty="0" smtClean="0">
                <a:solidFill>
                  <a:srgbClr val="FF0000"/>
                </a:solidFill>
              </a:rPr>
              <a:t>By comparing the representativeness </a:t>
            </a:r>
            <a:r>
              <a:rPr lang="en-US" sz="2400" b="1" dirty="0">
                <a:solidFill>
                  <a:srgbClr val="FF0000"/>
                </a:solidFill>
              </a:rPr>
              <a:t>of the local </a:t>
            </a:r>
            <a:r>
              <a:rPr lang="en-US" sz="2400" b="1" dirty="0" smtClean="0">
                <a:solidFill>
                  <a:srgbClr val="FF0000"/>
                </a:solidFill>
              </a:rPr>
              <a:t>mean climatology for without and with downscaling</a:t>
            </a:r>
          </a:p>
          <a:p>
            <a:pPr algn="just"/>
            <a:endParaRPr lang="en-US" sz="2400" b="1" dirty="0"/>
          </a:p>
          <a:p>
            <a:pPr marL="457200" indent="-457200" algn="just"/>
            <a:r>
              <a:rPr lang="en-US" sz="2400" b="1" dirty="0" smtClean="0">
                <a:solidFill>
                  <a:srgbClr val="009900"/>
                </a:solidFill>
              </a:rPr>
              <a:t>2) Through comparing different statistical indices and  model skills</a:t>
            </a:r>
            <a:r>
              <a:rPr lang="en-US" sz="2400" b="1" dirty="0">
                <a:solidFill>
                  <a:srgbClr val="009900"/>
                </a:solidFill>
              </a:rPr>
              <a:t> </a:t>
            </a:r>
            <a:r>
              <a:rPr lang="en-US" sz="2400" b="1" dirty="0" smtClean="0">
                <a:solidFill>
                  <a:srgbClr val="009900"/>
                </a:solidFill>
              </a:rPr>
              <a:t>for with out downscaling and with downscaling </a:t>
            </a:r>
          </a:p>
          <a:p>
            <a:pPr algn="just"/>
            <a:endParaRPr lang="en-US" sz="2400" b="1" dirty="0">
              <a:solidFill>
                <a:srgbClr val="009900"/>
              </a:solidFill>
            </a:endParaRPr>
          </a:p>
          <a:p>
            <a:pPr marL="457200" indent="-457200" algn="just"/>
            <a:r>
              <a:rPr lang="en-US" sz="2400" b="1" dirty="0" smtClean="0">
                <a:solidFill>
                  <a:schemeClr val="accent4">
                    <a:lumMod val="50000"/>
                  </a:schemeClr>
                </a:solidFill>
              </a:rPr>
              <a:t>3) Comparing the ability of performance </a:t>
            </a:r>
            <a:r>
              <a:rPr lang="en-US" sz="2400" b="1" dirty="0">
                <a:solidFill>
                  <a:schemeClr val="accent4">
                    <a:lumMod val="50000"/>
                  </a:schemeClr>
                </a:solidFill>
              </a:rPr>
              <a:t>in particular extreme </a:t>
            </a:r>
            <a:r>
              <a:rPr lang="en-US" sz="2400" b="1" dirty="0" smtClean="0">
                <a:solidFill>
                  <a:schemeClr val="accent4">
                    <a:lumMod val="50000"/>
                  </a:schemeClr>
                </a:solidFill>
              </a:rPr>
              <a:t>episodes in the past</a:t>
            </a:r>
            <a:endParaRPr lang="en-IN" sz="2400" b="1" dirty="0">
              <a:solidFill>
                <a:schemeClr val="accent4">
                  <a:lumMod val="50000"/>
                </a:schemeClr>
              </a:solidFill>
            </a:endParaRPr>
          </a:p>
        </p:txBody>
      </p:sp>
      <p:sp>
        <p:nvSpPr>
          <p:cNvPr id="2" name="TextBox 1">
            <a:extLst>
              <a:ext uri="{FF2B5EF4-FFF2-40B4-BE49-F238E27FC236}">
                <a16:creationId xmlns:a16="http://schemas.microsoft.com/office/drawing/2014/main" id="{A889472D-6E0E-53F0-30E6-F0122892AAC6}"/>
              </a:ext>
            </a:extLst>
          </p:cNvPr>
          <p:cNvSpPr txBox="1"/>
          <p:nvPr/>
        </p:nvSpPr>
        <p:spPr>
          <a:xfrm>
            <a:off x="0" y="-27267"/>
            <a:ext cx="9144000" cy="584775"/>
          </a:xfrm>
          <a:prstGeom prst="rect">
            <a:avLst/>
          </a:prstGeom>
          <a:noFill/>
        </p:spPr>
        <p:txBody>
          <a:bodyPr wrap="square" rtlCol="0">
            <a:spAutoFit/>
          </a:bodyPr>
          <a:lstStyle/>
          <a:p>
            <a:pPr algn="ctr"/>
            <a:r>
              <a:rPr lang="en-IN" sz="3200" b="1" dirty="0" smtClean="0"/>
              <a:t>Added </a:t>
            </a:r>
            <a:r>
              <a:rPr lang="en-IN" sz="3200" b="1" dirty="0"/>
              <a:t>Value Assessment</a:t>
            </a:r>
          </a:p>
        </p:txBody>
      </p:sp>
      <p:sp>
        <p:nvSpPr>
          <p:cNvPr id="4" name="TextBox 3"/>
          <p:cNvSpPr txBox="1"/>
          <p:nvPr/>
        </p:nvSpPr>
        <p:spPr>
          <a:xfrm>
            <a:off x="46638" y="613482"/>
            <a:ext cx="9150134" cy="707886"/>
          </a:xfrm>
          <a:prstGeom prst="rect">
            <a:avLst/>
          </a:prstGeom>
          <a:noFill/>
        </p:spPr>
        <p:txBody>
          <a:bodyPr wrap="none" rtlCol="0">
            <a:spAutoFit/>
          </a:bodyPr>
          <a:lstStyle/>
          <a:p>
            <a:pPr algn="just"/>
            <a:r>
              <a:rPr lang="en-US" sz="2000" b="1" dirty="0" smtClean="0">
                <a:solidFill>
                  <a:srgbClr val="0000FF"/>
                </a:solidFill>
              </a:rPr>
              <a:t>Major aim of any downscaling study is to assess the added values of the downscaled </a:t>
            </a:r>
          </a:p>
          <a:p>
            <a:pPr algn="just"/>
            <a:r>
              <a:rPr lang="en-US" sz="2000" b="1" dirty="0" smtClean="0">
                <a:solidFill>
                  <a:srgbClr val="0000FF"/>
                </a:solidFill>
              </a:rPr>
              <a:t>forecast compared to raw forecast model outputs can be evaluated as</a:t>
            </a:r>
            <a:endParaRPr lang="en-US" sz="2000" b="1" dirty="0">
              <a:solidFill>
                <a:srgbClr val="0000FF"/>
              </a:solidFill>
            </a:endParaRPr>
          </a:p>
        </p:txBody>
      </p:sp>
    </p:spTree>
    <p:extLst>
      <p:ext uri="{BB962C8B-B14F-4D97-AF65-F5344CB8AC3E}">
        <p14:creationId xmlns:p14="http://schemas.microsoft.com/office/powerpoint/2010/main" val="3034081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547E70-989B-AFF0-B441-7CC13C8A853E}"/>
              </a:ext>
            </a:extLst>
          </p:cNvPr>
          <p:cNvSpPr txBox="1"/>
          <p:nvPr/>
        </p:nvSpPr>
        <p:spPr>
          <a:xfrm>
            <a:off x="0" y="1609342"/>
            <a:ext cx="8861898" cy="4154984"/>
          </a:xfrm>
          <a:prstGeom prst="rect">
            <a:avLst/>
          </a:prstGeom>
          <a:noFill/>
        </p:spPr>
        <p:txBody>
          <a:bodyPr wrap="square">
            <a:spAutoFit/>
          </a:bodyPr>
          <a:lstStyle/>
          <a:p>
            <a:pPr algn="just"/>
            <a:r>
              <a:rPr lang="en-US" sz="2400" b="1" dirty="0" smtClean="0">
                <a:solidFill>
                  <a:srgbClr val="0000FF"/>
                </a:solidFill>
              </a:rPr>
              <a:t>Deliverable 1 from downscaling:</a:t>
            </a:r>
          </a:p>
          <a:p>
            <a:pPr algn="just"/>
            <a:r>
              <a:rPr lang="en-US" sz="2400" b="1" dirty="0" smtClean="0"/>
              <a:t>At the end of above mentioned downscaling activities, medium </a:t>
            </a:r>
            <a:r>
              <a:rPr lang="en-US" sz="2400" b="1" dirty="0"/>
              <a:t>range, extended range to seasonal </a:t>
            </a:r>
            <a:r>
              <a:rPr lang="en-US" sz="2400" b="1" dirty="0" smtClean="0"/>
              <a:t>range downscaled weather </a:t>
            </a:r>
            <a:r>
              <a:rPr lang="en-US" sz="2400" b="1" dirty="0"/>
              <a:t>and climate forecasts </a:t>
            </a:r>
            <a:r>
              <a:rPr lang="en-US" sz="2400" b="1" dirty="0" smtClean="0"/>
              <a:t>will be available for </a:t>
            </a:r>
            <a:r>
              <a:rPr lang="en-US" sz="2400" b="1" dirty="0"/>
              <a:t>multi-sectorial stakeholders and decision-</a:t>
            </a:r>
            <a:r>
              <a:rPr lang="en-US" sz="2400" b="1" dirty="0" smtClean="0"/>
              <a:t>makers</a:t>
            </a:r>
            <a:r>
              <a:rPr lang="en-US" sz="2400" b="1" dirty="0"/>
              <a:t> </a:t>
            </a:r>
            <a:r>
              <a:rPr lang="en-US" sz="2400" b="1" dirty="0" smtClean="0"/>
              <a:t>for impact studies </a:t>
            </a:r>
            <a:endParaRPr lang="en-US" sz="2400" b="1" dirty="0"/>
          </a:p>
          <a:p>
            <a:pPr algn="just"/>
            <a:endParaRPr lang="en-US" sz="2400" b="1" dirty="0"/>
          </a:p>
          <a:p>
            <a:pPr algn="just"/>
            <a:r>
              <a:rPr lang="en-US" sz="2400" b="1" dirty="0" smtClean="0">
                <a:solidFill>
                  <a:srgbClr val="00B050"/>
                </a:solidFill>
              </a:rPr>
              <a:t>Implications: </a:t>
            </a:r>
          </a:p>
          <a:p>
            <a:pPr algn="just"/>
            <a:r>
              <a:rPr lang="en-US" sz="2400" b="1" dirty="0" smtClean="0">
                <a:solidFill>
                  <a:srgbClr val="00B050"/>
                </a:solidFill>
              </a:rPr>
              <a:t>These high </a:t>
            </a:r>
            <a:r>
              <a:rPr lang="en-US" sz="2400" b="1" dirty="0">
                <a:solidFill>
                  <a:srgbClr val="00B050"/>
                </a:solidFill>
              </a:rPr>
              <a:t>resolution downscaled weather and climate forecast data will also be used as reliable input for crop simulation models and hydrological models for better agricultural planning and water resource management practice at the local scale.</a:t>
            </a:r>
          </a:p>
        </p:txBody>
      </p:sp>
      <p:sp>
        <p:nvSpPr>
          <p:cNvPr id="2" name="TextBox 1">
            <a:extLst>
              <a:ext uri="{FF2B5EF4-FFF2-40B4-BE49-F238E27FC236}">
                <a16:creationId xmlns:a16="http://schemas.microsoft.com/office/drawing/2014/main" id="{61D83EB4-89AD-77A5-286F-F55D36C13E74}"/>
              </a:ext>
            </a:extLst>
          </p:cNvPr>
          <p:cNvSpPr txBox="1"/>
          <p:nvPr/>
        </p:nvSpPr>
        <p:spPr>
          <a:xfrm>
            <a:off x="-282102" y="638939"/>
            <a:ext cx="9144000" cy="584775"/>
          </a:xfrm>
          <a:prstGeom prst="rect">
            <a:avLst/>
          </a:prstGeom>
          <a:noFill/>
        </p:spPr>
        <p:txBody>
          <a:bodyPr wrap="square" rtlCol="0">
            <a:spAutoFit/>
          </a:bodyPr>
          <a:lstStyle/>
          <a:p>
            <a:pPr algn="ctr"/>
            <a:r>
              <a:rPr lang="en-IN" sz="3200" b="1" dirty="0">
                <a:solidFill>
                  <a:srgbClr val="FF0000"/>
                </a:solidFill>
              </a:rPr>
              <a:t>Importance and Societal Implications</a:t>
            </a:r>
          </a:p>
        </p:txBody>
      </p:sp>
    </p:spTree>
    <p:extLst>
      <p:ext uri="{BB962C8B-B14F-4D97-AF65-F5344CB8AC3E}">
        <p14:creationId xmlns:p14="http://schemas.microsoft.com/office/powerpoint/2010/main" val="2657534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547E70-989B-AFF0-B441-7CC13C8A853E}"/>
              </a:ext>
            </a:extLst>
          </p:cNvPr>
          <p:cNvSpPr txBox="1"/>
          <p:nvPr/>
        </p:nvSpPr>
        <p:spPr>
          <a:xfrm>
            <a:off x="141051" y="1395213"/>
            <a:ext cx="8861898" cy="4524315"/>
          </a:xfrm>
          <a:prstGeom prst="rect">
            <a:avLst/>
          </a:prstGeom>
          <a:noFill/>
        </p:spPr>
        <p:txBody>
          <a:bodyPr wrap="square">
            <a:spAutoFit/>
          </a:bodyPr>
          <a:lstStyle/>
          <a:p>
            <a:pPr algn="just"/>
            <a:r>
              <a:rPr lang="en-US" sz="2400" b="1" dirty="0" smtClean="0">
                <a:solidFill>
                  <a:srgbClr val="009900"/>
                </a:solidFill>
              </a:rPr>
              <a:t>Deliverable 2 from downscaling:</a:t>
            </a:r>
          </a:p>
          <a:p>
            <a:pPr algn="just"/>
            <a:r>
              <a:rPr lang="en-US" sz="2400" b="1" dirty="0" smtClean="0">
                <a:solidFill>
                  <a:srgbClr val="0000FF"/>
                </a:solidFill>
              </a:rPr>
              <a:t>More reliable downscaled product (added valued) in terms less error and high agreement indices will be provided for multi-sectorial implications</a:t>
            </a:r>
          </a:p>
          <a:p>
            <a:pPr algn="just"/>
            <a:endParaRPr lang="en-US" sz="2400" b="1" dirty="0" smtClean="0">
              <a:solidFill>
                <a:srgbClr val="0000FF"/>
              </a:solidFill>
            </a:endParaRPr>
          </a:p>
          <a:p>
            <a:pPr algn="just"/>
            <a:r>
              <a:rPr lang="en-US" sz="2400" b="1" dirty="0" smtClean="0">
                <a:solidFill>
                  <a:srgbClr val="009900"/>
                </a:solidFill>
              </a:rPr>
              <a:t>Implications:</a:t>
            </a:r>
            <a:r>
              <a:rPr lang="en-US" sz="2400" b="1" dirty="0" smtClean="0">
                <a:solidFill>
                  <a:srgbClr val="0000FF"/>
                </a:solidFill>
              </a:rPr>
              <a:t>   </a:t>
            </a:r>
          </a:p>
          <a:p>
            <a:pPr algn="just"/>
            <a:r>
              <a:rPr lang="en-US" sz="2400" b="1" dirty="0" smtClean="0">
                <a:solidFill>
                  <a:schemeClr val="accent1">
                    <a:lumMod val="50000"/>
                  </a:schemeClr>
                </a:solidFill>
              </a:rPr>
              <a:t>These reliable </a:t>
            </a:r>
            <a:r>
              <a:rPr lang="en-US" sz="2400" b="1" i="0" u="none" strike="noStrike" baseline="0" dirty="0" smtClean="0">
                <a:solidFill>
                  <a:schemeClr val="accent1">
                    <a:lumMod val="50000"/>
                  </a:schemeClr>
                </a:solidFill>
                <a:latin typeface="Calibri" panose="020F0502020204030204" pitchFamily="34" charset="0"/>
              </a:rPr>
              <a:t>information will be benefited to </a:t>
            </a:r>
          </a:p>
          <a:p>
            <a:pPr marL="342900" indent="-342900" algn="just">
              <a:buFont typeface="Wingdings" charset="2"/>
              <a:buChar char="Ø"/>
            </a:pPr>
            <a:r>
              <a:rPr lang="en-US" sz="2400" b="1" i="0" u="none" strike="noStrike" baseline="0" dirty="0" smtClean="0">
                <a:solidFill>
                  <a:schemeClr val="accent1">
                    <a:lumMod val="50000"/>
                  </a:schemeClr>
                </a:solidFill>
                <a:latin typeface="Calibri" panose="020F0502020204030204" pitchFamily="34" charset="0"/>
              </a:rPr>
              <a:t>the farming </a:t>
            </a:r>
            <a:r>
              <a:rPr lang="en-US" sz="2400" b="1" i="0" u="none" strike="noStrike" baseline="0" dirty="0">
                <a:solidFill>
                  <a:schemeClr val="accent1">
                    <a:lumMod val="50000"/>
                  </a:schemeClr>
                </a:solidFill>
                <a:latin typeface="Calibri" panose="020F0502020204030204" pitchFamily="34" charset="0"/>
              </a:rPr>
              <a:t>community </a:t>
            </a:r>
            <a:r>
              <a:rPr lang="en-US" sz="2400" b="1" i="0" u="none" strike="noStrike" baseline="0" dirty="0" smtClean="0">
                <a:solidFill>
                  <a:schemeClr val="accent1">
                    <a:lumMod val="50000"/>
                  </a:schemeClr>
                </a:solidFill>
                <a:latin typeface="Calibri" panose="020F0502020204030204" pitchFamily="34" charset="0"/>
              </a:rPr>
              <a:t>for </a:t>
            </a:r>
            <a:r>
              <a:rPr lang="en-US" sz="2400" b="1" i="0" u="none" strike="noStrike" baseline="0" dirty="0">
                <a:solidFill>
                  <a:schemeClr val="accent1">
                    <a:lumMod val="50000"/>
                  </a:schemeClr>
                </a:solidFill>
                <a:latin typeface="Calibri" panose="020F0502020204030204" pitchFamily="34" charset="0"/>
              </a:rPr>
              <a:t>preparing </a:t>
            </a:r>
            <a:r>
              <a:rPr lang="en-US" sz="2400" b="1" i="0" u="none" strike="noStrike" baseline="0" dirty="0">
                <a:latin typeface="Calibri" panose="020F0502020204030204" pitchFamily="34" charset="0"/>
              </a:rPr>
              <a:t>day-to-day agricultural </a:t>
            </a:r>
            <a:r>
              <a:rPr lang="en-US" sz="2400" b="1" i="0" u="none" strike="noStrike" baseline="0" dirty="0" smtClean="0">
                <a:latin typeface="Calibri" panose="020F0502020204030204" pitchFamily="34" charset="0"/>
              </a:rPr>
              <a:t>planning</a:t>
            </a:r>
            <a:endParaRPr lang="en-US" sz="2400" b="1" dirty="0">
              <a:latin typeface="Calibri" panose="020F0502020204030204" pitchFamily="34" charset="0"/>
            </a:endParaRPr>
          </a:p>
          <a:p>
            <a:pPr marL="342900" indent="-342900" algn="just">
              <a:buFont typeface="Wingdings" charset="2"/>
              <a:buChar char="Ø"/>
            </a:pPr>
            <a:r>
              <a:rPr lang="en-US" sz="2400" b="1" i="0" u="none" strike="noStrike" baseline="0" dirty="0" smtClean="0">
                <a:solidFill>
                  <a:srgbClr val="0000FF"/>
                </a:solidFill>
                <a:latin typeface="Calibri" panose="020F0502020204030204" pitchFamily="34" charset="0"/>
              </a:rPr>
              <a:t>monitoring </a:t>
            </a:r>
            <a:r>
              <a:rPr lang="en-US" sz="2400" b="1" i="0" u="none" strike="noStrike" baseline="0" dirty="0">
                <a:solidFill>
                  <a:srgbClr val="0000FF"/>
                </a:solidFill>
                <a:latin typeface="Calibri" panose="020F0502020204030204" pitchFamily="34" charset="0"/>
              </a:rPr>
              <a:t>the surface and groundwater availability at local scales (point/station level) well in advance (a few days, weeks to months</a:t>
            </a:r>
            <a:r>
              <a:rPr lang="en-US" sz="2400" b="1" i="0" u="none" strike="noStrike" baseline="0" dirty="0" smtClean="0">
                <a:solidFill>
                  <a:srgbClr val="0000FF"/>
                </a:solidFill>
                <a:latin typeface="Calibri" panose="020F0502020204030204" pitchFamily="34" charset="0"/>
              </a:rPr>
              <a:t>)</a:t>
            </a:r>
            <a:endParaRPr lang="en-IN" sz="2400" b="1" dirty="0">
              <a:solidFill>
                <a:srgbClr val="0000FF"/>
              </a:solidFill>
            </a:endParaRPr>
          </a:p>
        </p:txBody>
      </p:sp>
      <p:sp>
        <p:nvSpPr>
          <p:cNvPr id="2" name="TextBox 1">
            <a:extLst>
              <a:ext uri="{FF2B5EF4-FFF2-40B4-BE49-F238E27FC236}">
                <a16:creationId xmlns:a16="http://schemas.microsoft.com/office/drawing/2014/main" id="{16C9A32D-9115-8EF9-B681-C74CD3C64BF5}"/>
              </a:ext>
            </a:extLst>
          </p:cNvPr>
          <p:cNvSpPr txBox="1"/>
          <p:nvPr/>
        </p:nvSpPr>
        <p:spPr>
          <a:xfrm>
            <a:off x="-141051" y="416870"/>
            <a:ext cx="9144000" cy="584775"/>
          </a:xfrm>
          <a:prstGeom prst="rect">
            <a:avLst/>
          </a:prstGeom>
          <a:noFill/>
        </p:spPr>
        <p:txBody>
          <a:bodyPr wrap="square" rtlCol="0">
            <a:spAutoFit/>
          </a:bodyPr>
          <a:lstStyle/>
          <a:p>
            <a:pPr algn="ctr"/>
            <a:r>
              <a:rPr lang="en-IN" sz="3200" b="1" dirty="0">
                <a:solidFill>
                  <a:srgbClr val="FF0000"/>
                </a:solidFill>
              </a:rPr>
              <a:t>Importance and Societal Implications</a:t>
            </a:r>
          </a:p>
        </p:txBody>
      </p:sp>
    </p:spTree>
    <p:extLst>
      <p:ext uri="{BB962C8B-B14F-4D97-AF65-F5344CB8AC3E}">
        <p14:creationId xmlns:p14="http://schemas.microsoft.com/office/powerpoint/2010/main" val="3773771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547E70-989B-AFF0-B441-7CC13C8A853E}"/>
              </a:ext>
            </a:extLst>
          </p:cNvPr>
          <p:cNvSpPr txBox="1"/>
          <p:nvPr/>
        </p:nvSpPr>
        <p:spPr>
          <a:xfrm>
            <a:off x="76668" y="1133956"/>
            <a:ext cx="8861898" cy="5262979"/>
          </a:xfrm>
          <a:prstGeom prst="rect">
            <a:avLst/>
          </a:prstGeom>
          <a:noFill/>
        </p:spPr>
        <p:txBody>
          <a:bodyPr wrap="square">
            <a:spAutoFit/>
          </a:bodyPr>
          <a:lstStyle/>
          <a:p>
            <a:pPr algn="just"/>
            <a:r>
              <a:rPr lang="en-US" sz="2400" b="1" dirty="0" smtClean="0">
                <a:solidFill>
                  <a:srgbClr val="0000FF"/>
                </a:solidFill>
              </a:rPr>
              <a:t>Deliverable 3 of downscaling:</a:t>
            </a:r>
          </a:p>
          <a:p>
            <a:pPr lvl="0"/>
            <a:r>
              <a:rPr lang="en-US" sz="2400" dirty="0" smtClean="0"/>
              <a:t>Improved downscaling </a:t>
            </a:r>
            <a:r>
              <a:rPr lang="en-US" sz="2400" dirty="0"/>
              <a:t>results </a:t>
            </a:r>
            <a:r>
              <a:rPr lang="en-US" sz="2400" dirty="0" smtClean="0"/>
              <a:t>using </a:t>
            </a:r>
            <a:r>
              <a:rPr lang="en-US" sz="2400" dirty="0"/>
              <a:t>advanced machine learning (ML) based approach compared to traditional multiple linear regression-based (MLR) </a:t>
            </a:r>
            <a:r>
              <a:rPr lang="en-US" sz="2400" dirty="0" smtClean="0"/>
              <a:t>approaches will available. </a:t>
            </a:r>
            <a:endParaRPr lang="en-IN" sz="2400" dirty="0"/>
          </a:p>
          <a:p>
            <a:pPr algn="just"/>
            <a:endParaRPr lang="en-US" sz="2400" b="1" dirty="0" smtClean="0">
              <a:solidFill>
                <a:srgbClr val="0000FF"/>
              </a:solidFill>
            </a:endParaRPr>
          </a:p>
          <a:p>
            <a:pPr algn="just"/>
            <a:r>
              <a:rPr lang="en-US" sz="2400" b="1" dirty="0" smtClean="0">
                <a:solidFill>
                  <a:srgbClr val="0000FF"/>
                </a:solidFill>
              </a:rPr>
              <a:t>Implications:   </a:t>
            </a:r>
          </a:p>
          <a:p>
            <a:pPr algn="just"/>
            <a:r>
              <a:rPr lang="en-US" sz="2400" b="1" dirty="0" smtClean="0">
                <a:solidFill>
                  <a:schemeClr val="accent1">
                    <a:lumMod val="50000"/>
                  </a:schemeClr>
                </a:solidFill>
              </a:rPr>
              <a:t>These improved </a:t>
            </a:r>
            <a:r>
              <a:rPr lang="en-US" sz="2400" b="1" i="0" u="none" strike="noStrike" baseline="0" dirty="0" smtClean="0">
                <a:solidFill>
                  <a:schemeClr val="accent1">
                    <a:lumMod val="50000"/>
                  </a:schemeClr>
                </a:solidFill>
                <a:latin typeface="Calibri" panose="020F0502020204030204" pitchFamily="34" charset="0"/>
              </a:rPr>
              <a:t>information will be benefited to </a:t>
            </a:r>
            <a:r>
              <a:rPr lang="en-US" sz="2400" dirty="0" smtClean="0"/>
              <a:t>different </a:t>
            </a:r>
            <a:r>
              <a:rPr lang="en-US" sz="2400" dirty="0"/>
              <a:t>sectors like agriculture, water resource </a:t>
            </a:r>
            <a:r>
              <a:rPr lang="en-US" sz="2400" dirty="0" smtClean="0"/>
              <a:t>management by providing </a:t>
            </a:r>
            <a:r>
              <a:rPr lang="en-US" sz="2400" dirty="0"/>
              <a:t>reliable input </a:t>
            </a:r>
            <a:r>
              <a:rPr lang="en-US" sz="2400" dirty="0" smtClean="0"/>
              <a:t>for</a:t>
            </a:r>
            <a:endParaRPr lang="en-IN" sz="2400" dirty="0"/>
          </a:p>
          <a:p>
            <a:pPr algn="just"/>
            <a:r>
              <a:rPr lang="en-US" sz="2400" b="1" i="0" u="none" strike="noStrike" baseline="0" dirty="0" smtClean="0">
                <a:solidFill>
                  <a:schemeClr val="accent1">
                    <a:lumMod val="50000"/>
                  </a:schemeClr>
                </a:solidFill>
                <a:latin typeface="Calibri" panose="020F0502020204030204" pitchFamily="34" charset="0"/>
              </a:rPr>
              <a:t> </a:t>
            </a:r>
          </a:p>
          <a:p>
            <a:pPr marL="342900" indent="-342900" algn="just">
              <a:buFont typeface="Wingdings" charset="2"/>
              <a:buChar char="Ø"/>
            </a:pPr>
            <a:r>
              <a:rPr lang="en-US" sz="2400" b="1" i="0" u="none" strike="noStrike" baseline="0" dirty="0" smtClean="0">
                <a:solidFill>
                  <a:srgbClr val="009900"/>
                </a:solidFill>
                <a:latin typeface="Calibri" panose="020F0502020204030204" pitchFamily="34" charset="0"/>
              </a:rPr>
              <a:t>day</a:t>
            </a:r>
            <a:r>
              <a:rPr lang="en-US" sz="2400" b="1" i="0" u="none" strike="noStrike" baseline="0" dirty="0">
                <a:solidFill>
                  <a:srgbClr val="009900"/>
                </a:solidFill>
                <a:latin typeface="Calibri" panose="020F0502020204030204" pitchFamily="34" charset="0"/>
              </a:rPr>
              <a:t>-to-day agricultural </a:t>
            </a:r>
            <a:r>
              <a:rPr lang="en-US" sz="2400" b="1" i="0" u="none" strike="noStrike" baseline="0" dirty="0" smtClean="0">
                <a:solidFill>
                  <a:srgbClr val="009900"/>
                </a:solidFill>
                <a:latin typeface="Calibri" panose="020F0502020204030204" pitchFamily="34" charset="0"/>
              </a:rPr>
              <a:t>planning at field</a:t>
            </a:r>
            <a:r>
              <a:rPr lang="en-US" sz="2400" b="1" i="0" u="none" strike="noStrike" dirty="0" smtClean="0">
                <a:solidFill>
                  <a:srgbClr val="009900"/>
                </a:solidFill>
                <a:latin typeface="Calibri" panose="020F0502020204030204" pitchFamily="34" charset="0"/>
              </a:rPr>
              <a:t> level (point or station level)</a:t>
            </a:r>
            <a:endParaRPr lang="en-US" sz="2400" b="1" dirty="0">
              <a:solidFill>
                <a:schemeClr val="accent1">
                  <a:lumMod val="50000"/>
                </a:schemeClr>
              </a:solidFill>
              <a:latin typeface="Calibri" panose="020F0502020204030204" pitchFamily="34" charset="0"/>
            </a:endParaRPr>
          </a:p>
          <a:p>
            <a:pPr marL="342900" indent="-342900" algn="just">
              <a:buFont typeface="Wingdings" charset="2"/>
              <a:buChar char="Ø"/>
            </a:pPr>
            <a:r>
              <a:rPr lang="en-US" sz="2400" b="1" i="0" u="none" strike="noStrike" baseline="0" dirty="0" smtClean="0">
                <a:solidFill>
                  <a:srgbClr val="0000FF"/>
                </a:solidFill>
                <a:latin typeface="Calibri" panose="020F0502020204030204" pitchFamily="34" charset="0"/>
              </a:rPr>
              <a:t>monitoring </a:t>
            </a:r>
            <a:r>
              <a:rPr lang="en-US" sz="2400" b="1" i="0" u="none" strike="noStrike" baseline="0" dirty="0">
                <a:solidFill>
                  <a:srgbClr val="0000FF"/>
                </a:solidFill>
                <a:latin typeface="Calibri" panose="020F0502020204030204" pitchFamily="34" charset="0"/>
              </a:rPr>
              <a:t>the surface and groundwater availability at local scales </a:t>
            </a:r>
            <a:r>
              <a:rPr lang="en-US" sz="2400" b="1" i="0" u="none" strike="noStrike" baseline="0" dirty="0" smtClean="0">
                <a:solidFill>
                  <a:schemeClr val="accent1">
                    <a:lumMod val="50000"/>
                  </a:schemeClr>
                </a:solidFill>
                <a:latin typeface="Calibri" panose="020F0502020204030204" pitchFamily="34" charset="0"/>
              </a:rPr>
              <a:t>well </a:t>
            </a:r>
            <a:r>
              <a:rPr lang="en-US" sz="2400" b="1" i="0" u="none" strike="noStrike" baseline="0" dirty="0">
                <a:solidFill>
                  <a:schemeClr val="accent1">
                    <a:lumMod val="50000"/>
                  </a:schemeClr>
                </a:solidFill>
                <a:latin typeface="Calibri" panose="020F0502020204030204" pitchFamily="34" charset="0"/>
              </a:rPr>
              <a:t>in advance (a few days, weeks to months</a:t>
            </a:r>
            <a:r>
              <a:rPr lang="en-US" sz="2400" b="1" i="0" u="none" strike="noStrike" baseline="0" dirty="0" smtClean="0">
                <a:solidFill>
                  <a:schemeClr val="accent1">
                    <a:lumMod val="50000"/>
                  </a:schemeClr>
                </a:solidFill>
                <a:latin typeface="Calibri" panose="020F0502020204030204" pitchFamily="34" charset="0"/>
              </a:rPr>
              <a:t>)</a:t>
            </a:r>
            <a:endParaRPr lang="en-IN" sz="2400" b="1" dirty="0">
              <a:solidFill>
                <a:schemeClr val="accent1">
                  <a:lumMod val="50000"/>
                </a:schemeClr>
              </a:solidFill>
            </a:endParaRPr>
          </a:p>
        </p:txBody>
      </p:sp>
      <p:sp>
        <p:nvSpPr>
          <p:cNvPr id="2" name="TextBox 1">
            <a:extLst>
              <a:ext uri="{FF2B5EF4-FFF2-40B4-BE49-F238E27FC236}">
                <a16:creationId xmlns:a16="http://schemas.microsoft.com/office/drawing/2014/main" id="{16C9A32D-9115-8EF9-B681-C74CD3C64BF5}"/>
              </a:ext>
            </a:extLst>
          </p:cNvPr>
          <p:cNvSpPr txBox="1"/>
          <p:nvPr/>
        </p:nvSpPr>
        <p:spPr>
          <a:xfrm>
            <a:off x="76668" y="155613"/>
            <a:ext cx="9144000" cy="584775"/>
          </a:xfrm>
          <a:prstGeom prst="rect">
            <a:avLst/>
          </a:prstGeom>
          <a:noFill/>
        </p:spPr>
        <p:txBody>
          <a:bodyPr wrap="square" rtlCol="0">
            <a:spAutoFit/>
          </a:bodyPr>
          <a:lstStyle/>
          <a:p>
            <a:pPr algn="ctr"/>
            <a:r>
              <a:rPr lang="en-IN" sz="3200" b="1" dirty="0">
                <a:solidFill>
                  <a:srgbClr val="FF0000"/>
                </a:solidFill>
              </a:rPr>
              <a:t>Importance and Societal Implications</a:t>
            </a:r>
          </a:p>
        </p:txBody>
      </p:sp>
    </p:spTree>
    <p:extLst>
      <p:ext uri="{BB962C8B-B14F-4D97-AF65-F5344CB8AC3E}">
        <p14:creationId xmlns:p14="http://schemas.microsoft.com/office/powerpoint/2010/main" val="4115838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8FE72F-5C01-4750-DDA6-1FB7B4B29BF9}"/>
              </a:ext>
            </a:extLst>
          </p:cNvPr>
          <p:cNvSpPr txBox="1"/>
          <p:nvPr/>
        </p:nvSpPr>
        <p:spPr>
          <a:xfrm>
            <a:off x="-2594" y="-3442"/>
            <a:ext cx="9144000" cy="461665"/>
          </a:xfrm>
          <a:prstGeom prst="rect">
            <a:avLst/>
          </a:prstGeom>
          <a:noFill/>
        </p:spPr>
        <p:txBody>
          <a:bodyPr wrap="square" rtlCol="0">
            <a:spAutoFit/>
          </a:bodyPr>
          <a:lstStyle/>
          <a:p>
            <a:r>
              <a:rPr lang="en-US" sz="2400" u="sng" dirty="0" smtClean="0">
                <a:solidFill>
                  <a:srgbClr val="FF0000"/>
                </a:solidFill>
                <a:latin typeface="Arial Black" panose="020B0A04020102020204" pitchFamily="34" charset="0"/>
              </a:rPr>
              <a:t>Case study 1:</a:t>
            </a:r>
            <a:r>
              <a:rPr lang="en-US" sz="2400" u="sng" dirty="0" smtClean="0">
                <a:solidFill>
                  <a:schemeClr val="accent5">
                    <a:lumMod val="75000"/>
                  </a:schemeClr>
                </a:solidFill>
                <a:latin typeface="Arial Black" panose="020B0A04020102020204" pitchFamily="34" charset="0"/>
              </a:rPr>
              <a:t> Over Indo Gangetic plane </a:t>
            </a:r>
            <a:r>
              <a:rPr lang="en-US" sz="2400" u="sng" dirty="0" smtClean="0">
                <a:solidFill>
                  <a:schemeClr val="accent5">
                    <a:lumMod val="75000"/>
                  </a:schemeClr>
                </a:solidFill>
                <a:latin typeface="Arial Black" panose="020B0A04020102020204" pitchFamily="34" charset="0"/>
              </a:rPr>
              <a:t>(IGP</a:t>
            </a:r>
            <a:r>
              <a:rPr lang="en-US" sz="2400" u="sng" dirty="0" smtClean="0">
                <a:solidFill>
                  <a:schemeClr val="accent5">
                    <a:lumMod val="75000"/>
                  </a:schemeClr>
                </a:solidFill>
                <a:latin typeface="Arial Black" panose="020B0A04020102020204" pitchFamily="34" charset="0"/>
              </a:rPr>
              <a:t>)</a:t>
            </a:r>
            <a:endParaRPr lang="en-IN" sz="2400" u="sng" dirty="0">
              <a:solidFill>
                <a:schemeClr val="accent5">
                  <a:lumMod val="75000"/>
                </a:schemeClr>
              </a:solidFill>
              <a:latin typeface="Arial Black" panose="020B0A04020102020204" pitchFamily="34" charset="0"/>
            </a:endParaRPr>
          </a:p>
        </p:txBody>
      </p:sp>
      <p:sp>
        <p:nvSpPr>
          <p:cNvPr id="2" name="TextBox 1"/>
          <p:cNvSpPr txBox="1"/>
          <p:nvPr/>
        </p:nvSpPr>
        <p:spPr>
          <a:xfrm>
            <a:off x="5369179" y="2039050"/>
            <a:ext cx="3294090" cy="2031325"/>
          </a:xfrm>
          <a:prstGeom prst="rect">
            <a:avLst/>
          </a:prstGeom>
          <a:noFill/>
        </p:spPr>
        <p:txBody>
          <a:bodyPr wrap="square" rtlCol="0">
            <a:spAutoFit/>
          </a:bodyPr>
          <a:lstStyle/>
          <a:p>
            <a:pPr algn="just"/>
            <a:endParaRPr lang="en-GB" b="1" dirty="0">
              <a:solidFill>
                <a:schemeClr val="accent5">
                  <a:lumMod val="75000"/>
                </a:schemeClr>
              </a:solidFill>
            </a:endParaRPr>
          </a:p>
          <a:p>
            <a:pPr algn="just"/>
            <a:r>
              <a:rPr lang="en-GB" b="1" dirty="0">
                <a:solidFill>
                  <a:srgbClr val="FF0000"/>
                </a:solidFill>
              </a:rPr>
              <a:t>High resolution (0.25° × 0.25°) gridded rainfall data from the Indian Meteorological Department (IMD) during the period of 1961-2020 was used in the clustering.</a:t>
            </a:r>
          </a:p>
        </p:txBody>
      </p:sp>
      <p:pic>
        <p:nvPicPr>
          <p:cNvPr id="9" name="Picture 8" descr="G:\Thesis\Work\Work_codes\Clustering_codes\K_means\30_year_clustering\MAM\Maps_and_plots_mam\mam_map\igp_mam_1961_2020.png">
            <a:extLst>
              <a:ext uri="{FF2B5EF4-FFF2-40B4-BE49-F238E27FC236}">
                <a16:creationId xmlns:a16="http://schemas.microsoft.com/office/drawing/2014/main" id="{59CC8927-A9F7-8120-F8D1-801C9D62300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020" y="759842"/>
            <a:ext cx="1931670" cy="2558415"/>
          </a:xfrm>
          <a:prstGeom prst="rect">
            <a:avLst/>
          </a:prstGeom>
          <a:noFill/>
          <a:ln>
            <a:noFill/>
          </a:ln>
        </p:spPr>
      </p:pic>
      <p:pic>
        <p:nvPicPr>
          <p:cNvPr id="10" name="Picture 9" descr="G:\Thesis\Work\Work_codes\Clustering_codes\K_means\30_year_clustering\JJAS\Maps_and_plots\Map_jjas\jjas_igp_map_1961_2020.png">
            <a:extLst>
              <a:ext uri="{FF2B5EF4-FFF2-40B4-BE49-F238E27FC236}">
                <a16:creationId xmlns:a16="http://schemas.microsoft.com/office/drawing/2014/main" id="{CCCACCD2-4A75-CB49-1216-8B443F7B787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38989" y="781686"/>
            <a:ext cx="1974533" cy="2552700"/>
          </a:xfrm>
          <a:prstGeom prst="rect">
            <a:avLst/>
          </a:prstGeom>
          <a:noFill/>
          <a:ln>
            <a:noFill/>
          </a:ln>
        </p:spPr>
      </p:pic>
      <p:pic>
        <p:nvPicPr>
          <p:cNvPr id="11" name="Picture 10" descr="G:\Thesis\Work\Work_codes\Clustering_codes\K_means\30_year_clustering\ON\Maps_and_plots\map_on\igp_on_map_1961_2020.png">
            <a:extLst>
              <a:ext uri="{FF2B5EF4-FFF2-40B4-BE49-F238E27FC236}">
                <a16:creationId xmlns:a16="http://schemas.microsoft.com/office/drawing/2014/main" id="{E1260B4F-A762-7F0F-3D7E-0865DC1826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46197" y="3588526"/>
            <a:ext cx="2000250" cy="2667000"/>
          </a:xfrm>
          <a:prstGeom prst="rect">
            <a:avLst/>
          </a:prstGeom>
          <a:noFill/>
          <a:ln>
            <a:noFill/>
          </a:ln>
        </p:spPr>
      </p:pic>
      <p:pic>
        <p:nvPicPr>
          <p:cNvPr id="12" name="Picture 11" descr="G:\Thesis\Work\Work_codes\Clustering_codes\K_means\30_year_clustering\DJF\Map_and_plot\Map_djf\igp_djf_1961_2020_djf.png">
            <a:extLst>
              <a:ext uri="{FF2B5EF4-FFF2-40B4-BE49-F238E27FC236}">
                <a16:creationId xmlns:a16="http://schemas.microsoft.com/office/drawing/2014/main" id="{369265F1-88C5-F409-5F4B-69A8534D6C5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823443" y="3548187"/>
            <a:ext cx="2005965" cy="2666365"/>
          </a:xfrm>
          <a:prstGeom prst="rect">
            <a:avLst/>
          </a:prstGeom>
          <a:noFill/>
          <a:ln>
            <a:noFill/>
          </a:ln>
        </p:spPr>
      </p:pic>
      <p:sp>
        <p:nvSpPr>
          <p:cNvPr id="13" name="TextBox 12"/>
          <p:cNvSpPr txBox="1"/>
          <p:nvPr/>
        </p:nvSpPr>
        <p:spPr>
          <a:xfrm>
            <a:off x="5343525" y="781050"/>
            <a:ext cx="3409950" cy="1200329"/>
          </a:xfrm>
          <a:prstGeom prst="rect">
            <a:avLst/>
          </a:prstGeom>
          <a:noFill/>
        </p:spPr>
        <p:txBody>
          <a:bodyPr wrap="square" rtlCol="0">
            <a:spAutoFit/>
          </a:bodyPr>
          <a:lstStyle/>
          <a:p>
            <a:r>
              <a:rPr lang="en-US" b="1" dirty="0" smtClean="0">
                <a:solidFill>
                  <a:srgbClr val="0000FF"/>
                </a:solidFill>
              </a:rPr>
              <a:t>Identification season-wise rainfall homogeneous zone zone using K-means clustering algarithms over IGP of India</a:t>
            </a:r>
            <a:endParaRPr lang="en-US" b="1" dirty="0">
              <a:solidFill>
                <a:srgbClr val="0000FF"/>
              </a:solidFill>
            </a:endParaRPr>
          </a:p>
        </p:txBody>
      </p:sp>
      <p:sp>
        <p:nvSpPr>
          <p:cNvPr id="14" name="TextBox 13"/>
          <p:cNvSpPr txBox="1"/>
          <p:nvPr/>
        </p:nvSpPr>
        <p:spPr>
          <a:xfrm>
            <a:off x="5467350" y="4562475"/>
            <a:ext cx="3446521" cy="1477328"/>
          </a:xfrm>
          <a:prstGeom prst="rect">
            <a:avLst/>
          </a:prstGeom>
          <a:noFill/>
        </p:spPr>
        <p:txBody>
          <a:bodyPr wrap="none" rtlCol="0">
            <a:spAutoFit/>
          </a:bodyPr>
          <a:lstStyle/>
          <a:p>
            <a:r>
              <a:rPr lang="en-US" b="1" dirty="0" smtClean="0"/>
              <a:t>For premonsoon season: </a:t>
            </a:r>
            <a:r>
              <a:rPr lang="en-US" b="1" dirty="0" smtClean="0">
                <a:solidFill>
                  <a:srgbClr val="FF0000"/>
                </a:solidFill>
              </a:rPr>
              <a:t>3 zones</a:t>
            </a:r>
          </a:p>
          <a:p>
            <a:r>
              <a:rPr lang="en-US" b="1" dirty="0" smtClean="0"/>
              <a:t>For Monsoon season: </a:t>
            </a:r>
            <a:r>
              <a:rPr lang="en-US" b="1" dirty="0" smtClean="0">
                <a:solidFill>
                  <a:srgbClr val="FF0000"/>
                </a:solidFill>
              </a:rPr>
              <a:t>3 zones</a:t>
            </a:r>
          </a:p>
          <a:p>
            <a:r>
              <a:rPr lang="en-US" b="1" dirty="0" smtClean="0"/>
              <a:t>For Post monsoon season: </a:t>
            </a:r>
            <a:r>
              <a:rPr lang="en-US" b="1" dirty="0" smtClean="0">
                <a:solidFill>
                  <a:srgbClr val="FF0000"/>
                </a:solidFill>
              </a:rPr>
              <a:t>2 zones</a:t>
            </a:r>
          </a:p>
          <a:p>
            <a:r>
              <a:rPr lang="en-US" b="1" dirty="0" smtClean="0"/>
              <a:t>For winter season: </a:t>
            </a:r>
            <a:r>
              <a:rPr lang="en-US" b="1" dirty="0" smtClean="0">
                <a:solidFill>
                  <a:srgbClr val="FF0000"/>
                </a:solidFill>
              </a:rPr>
              <a:t>2  zones</a:t>
            </a:r>
          </a:p>
          <a:p>
            <a:endParaRPr lang="en-US" dirty="0"/>
          </a:p>
        </p:txBody>
      </p:sp>
    </p:spTree>
    <p:extLst>
      <p:ext uri="{BB962C8B-B14F-4D97-AF65-F5344CB8AC3E}">
        <p14:creationId xmlns:p14="http://schemas.microsoft.com/office/powerpoint/2010/main" val="9341475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1965" y="1645812"/>
            <a:ext cx="7550332" cy="3293209"/>
          </a:xfrm>
          <a:prstGeom prst="rect">
            <a:avLst/>
          </a:prstGeom>
        </p:spPr>
        <p:txBody>
          <a:bodyPr wrap="square">
            <a:spAutoFit/>
          </a:bodyPr>
          <a:lstStyle/>
          <a:p>
            <a:pPr marL="285750" indent="-285750" algn="just">
              <a:buFont typeface="Arial" pitchFamily="34" charset="0"/>
              <a:buChar char="•"/>
            </a:pPr>
            <a:endParaRPr lang="en-GB" sz="1600" b="1" dirty="0" smtClean="0">
              <a:solidFill>
                <a:schemeClr val="accent5">
                  <a:lumMod val="75000"/>
                </a:schemeClr>
              </a:solidFill>
              <a:latin typeface="Arial" pitchFamily="34" charset="0"/>
              <a:cs typeface="Arial" pitchFamily="34" charset="0"/>
            </a:endParaRPr>
          </a:p>
          <a:p>
            <a:pPr marL="285750" indent="-285750" algn="just">
              <a:buFont typeface="Arial" pitchFamily="34" charset="0"/>
              <a:buChar char="•"/>
            </a:pPr>
            <a:r>
              <a:rPr lang="en-GB" sz="2400" b="1" dirty="0" smtClean="0">
                <a:solidFill>
                  <a:schemeClr val="accent5">
                    <a:lumMod val="50000"/>
                  </a:schemeClr>
                </a:solidFill>
                <a:latin typeface="Arial" pitchFamily="34" charset="0"/>
                <a:cs typeface="Arial" pitchFamily="34" charset="0"/>
              </a:rPr>
              <a:t>Common supervised learning algorithms include:</a:t>
            </a:r>
          </a:p>
          <a:p>
            <a:pPr marL="285750" indent="-285750" algn="just">
              <a:buFont typeface="Arial" pitchFamily="34" charset="0"/>
              <a:buChar char="•"/>
            </a:pPr>
            <a:endParaRPr lang="en-GB" sz="2400" b="1" dirty="0" smtClean="0">
              <a:solidFill>
                <a:schemeClr val="accent5">
                  <a:lumMod val="75000"/>
                </a:schemeClr>
              </a:solidFill>
              <a:latin typeface="Arial" pitchFamily="34" charset="0"/>
              <a:cs typeface="Arial" pitchFamily="34" charset="0"/>
            </a:endParaRPr>
          </a:p>
          <a:p>
            <a:pPr marL="742950" lvl="1" indent="-285750" algn="just">
              <a:buFont typeface="Arial" pitchFamily="34" charset="0"/>
              <a:buChar char="•"/>
            </a:pPr>
            <a:r>
              <a:rPr lang="en-GB" sz="2400" b="1" dirty="0" smtClean="0">
                <a:solidFill>
                  <a:schemeClr val="accent5">
                    <a:lumMod val="75000"/>
                  </a:schemeClr>
                </a:solidFill>
                <a:latin typeface="Arial" pitchFamily="34" charset="0"/>
                <a:cs typeface="Arial" pitchFamily="34" charset="0"/>
              </a:rPr>
              <a:t>Support Vector Machines (SVM)</a:t>
            </a:r>
          </a:p>
          <a:p>
            <a:pPr marL="742950" lvl="1" indent="-285750" algn="just">
              <a:buFont typeface="Arial" pitchFamily="34" charset="0"/>
              <a:buChar char="•"/>
            </a:pPr>
            <a:r>
              <a:rPr lang="en-GB" sz="2400" b="1" dirty="0" smtClean="0">
                <a:solidFill>
                  <a:schemeClr val="accent5">
                    <a:lumMod val="75000"/>
                  </a:schemeClr>
                </a:solidFill>
                <a:latin typeface="Arial" pitchFamily="34" charset="0"/>
                <a:cs typeface="Arial" pitchFamily="34" charset="0"/>
              </a:rPr>
              <a:t>Decision Trees and Random Forests (RF)</a:t>
            </a:r>
          </a:p>
          <a:p>
            <a:pPr marL="742950" lvl="1" indent="-285750" algn="just">
              <a:buFont typeface="Arial" pitchFamily="34" charset="0"/>
              <a:buChar char="•"/>
            </a:pPr>
            <a:r>
              <a:rPr lang="en-GB" sz="2400" b="1" dirty="0" smtClean="0">
                <a:solidFill>
                  <a:schemeClr val="accent5">
                    <a:lumMod val="75000"/>
                  </a:schemeClr>
                </a:solidFill>
                <a:latin typeface="Arial" pitchFamily="34" charset="0"/>
                <a:cs typeface="Arial" pitchFamily="34" charset="0"/>
              </a:rPr>
              <a:t>Neural Networks</a:t>
            </a:r>
          </a:p>
          <a:p>
            <a:pPr marL="742950" lvl="1" indent="-285750" algn="just">
              <a:buFont typeface="Arial" pitchFamily="34" charset="0"/>
              <a:buChar char="•"/>
            </a:pPr>
            <a:r>
              <a:rPr lang="en-GB" sz="2400" b="1" dirty="0" smtClean="0">
                <a:solidFill>
                  <a:schemeClr val="accent5">
                    <a:lumMod val="75000"/>
                  </a:schemeClr>
                </a:solidFill>
                <a:latin typeface="Arial" pitchFamily="34" charset="0"/>
                <a:cs typeface="Arial" pitchFamily="34" charset="0"/>
              </a:rPr>
              <a:t>K-Nearest Neighbour (KNN)</a:t>
            </a:r>
          </a:p>
          <a:p>
            <a:pPr marL="742950" lvl="1" indent="-285750" algn="just">
              <a:buFont typeface="Arial" pitchFamily="34" charset="0"/>
              <a:buChar char="•"/>
            </a:pPr>
            <a:r>
              <a:rPr lang="en-GB" sz="2400" b="1" dirty="0" smtClean="0">
                <a:solidFill>
                  <a:schemeClr val="accent5">
                    <a:lumMod val="75000"/>
                  </a:schemeClr>
                </a:solidFill>
                <a:latin typeface="Arial" pitchFamily="34" charset="0"/>
                <a:cs typeface="Arial" pitchFamily="34" charset="0"/>
              </a:rPr>
              <a:t>Gradient Boosting Method (GBM)</a:t>
            </a:r>
            <a:endParaRPr lang="en-IN" sz="2400" b="1" dirty="0">
              <a:solidFill>
                <a:schemeClr val="accent5">
                  <a:lumMod val="75000"/>
                </a:schemeClr>
              </a:solidFill>
              <a:latin typeface="Arial" pitchFamily="34" charset="0"/>
              <a:cs typeface="Arial" pitchFamily="34" charset="0"/>
            </a:endParaRPr>
          </a:p>
        </p:txBody>
      </p:sp>
      <p:sp>
        <p:nvSpPr>
          <p:cNvPr id="3" name="TextBox 2"/>
          <p:cNvSpPr txBox="1"/>
          <p:nvPr/>
        </p:nvSpPr>
        <p:spPr>
          <a:xfrm>
            <a:off x="1894114" y="666206"/>
            <a:ext cx="4970976" cy="646331"/>
          </a:xfrm>
          <a:prstGeom prst="rect">
            <a:avLst/>
          </a:prstGeom>
          <a:noFill/>
        </p:spPr>
        <p:txBody>
          <a:bodyPr wrap="none" rtlCol="0">
            <a:spAutoFit/>
          </a:bodyPr>
          <a:lstStyle/>
          <a:p>
            <a:r>
              <a:rPr lang="en-US" sz="3600" dirty="0" smtClean="0">
                <a:solidFill>
                  <a:srgbClr val="FF0000"/>
                </a:solidFill>
              </a:rPr>
              <a:t>Advanced ML  Algorithms</a:t>
            </a:r>
            <a:endParaRPr lang="en-IN" sz="3600"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8FE72F-5C01-4750-DDA6-1FB7B4B29BF9}"/>
              </a:ext>
            </a:extLst>
          </p:cNvPr>
          <p:cNvSpPr txBox="1"/>
          <p:nvPr/>
        </p:nvSpPr>
        <p:spPr>
          <a:xfrm>
            <a:off x="552450" y="228600"/>
            <a:ext cx="8017456" cy="400110"/>
          </a:xfrm>
          <a:prstGeom prst="rect">
            <a:avLst/>
          </a:prstGeom>
          <a:solidFill>
            <a:schemeClr val="bg2">
              <a:lumMod val="75000"/>
            </a:schemeClr>
          </a:solidFill>
        </p:spPr>
        <p:txBody>
          <a:bodyPr wrap="square" rtlCol="0">
            <a:spAutoFit/>
          </a:bodyPr>
          <a:lstStyle/>
          <a:p>
            <a:pPr algn="r"/>
            <a:r>
              <a:rPr lang="en-US" sz="2000" u="sng" dirty="0" smtClean="0">
                <a:solidFill>
                  <a:srgbClr val="FF0000"/>
                </a:solidFill>
                <a:latin typeface="Arial Black" panose="020B0A04020102020204" pitchFamily="34" charset="0"/>
              </a:rPr>
              <a:t>Zone wise variation of Correlation for different methods </a:t>
            </a:r>
            <a:endParaRPr lang="en-IN" sz="2000" u="sng" dirty="0">
              <a:solidFill>
                <a:srgbClr val="FF0000"/>
              </a:solidFill>
              <a:latin typeface="Arial Black" panose="020B0A04020102020204" pitchFamily="34" charset="0"/>
            </a:endParaRPr>
          </a:p>
        </p:txBody>
      </p:sp>
      <p:sp>
        <p:nvSpPr>
          <p:cNvPr id="2" name="TextBox 1"/>
          <p:cNvSpPr txBox="1"/>
          <p:nvPr/>
        </p:nvSpPr>
        <p:spPr>
          <a:xfrm>
            <a:off x="322012" y="681003"/>
            <a:ext cx="8535130" cy="338554"/>
          </a:xfrm>
          <a:prstGeom prst="rect">
            <a:avLst/>
          </a:prstGeom>
          <a:noFill/>
        </p:spPr>
        <p:txBody>
          <a:bodyPr wrap="square" rtlCol="0">
            <a:spAutoFit/>
          </a:bodyPr>
          <a:lstStyle/>
          <a:p>
            <a:r>
              <a:rPr lang="en-GB" sz="1600" b="1" dirty="0" smtClean="0">
                <a:solidFill>
                  <a:schemeClr val="accent5">
                    <a:lumMod val="75000"/>
                  </a:schemeClr>
                </a:solidFill>
              </a:rPr>
              <a:t>Comparison </a:t>
            </a:r>
            <a:r>
              <a:rPr lang="en-GB" sz="1600" b="1" dirty="0">
                <a:solidFill>
                  <a:schemeClr val="accent5">
                    <a:lumMod val="75000"/>
                  </a:schemeClr>
                </a:solidFill>
              </a:rPr>
              <a:t>of R</a:t>
            </a:r>
            <a:r>
              <a:rPr lang="en-GB" sz="1600" b="1" baseline="30000" dirty="0">
                <a:solidFill>
                  <a:schemeClr val="accent5">
                    <a:lumMod val="75000"/>
                  </a:schemeClr>
                </a:solidFill>
              </a:rPr>
              <a:t>2</a:t>
            </a:r>
            <a:r>
              <a:rPr lang="en-GB" sz="1600" b="1" dirty="0">
                <a:solidFill>
                  <a:schemeClr val="accent5">
                    <a:lumMod val="75000"/>
                  </a:schemeClr>
                </a:solidFill>
              </a:rPr>
              <a:t> value during </a:t>
            </a:r>
            <a:r>
              <a:rPr lang="en-GB" sz="1600" b="1" dirty="0">
                <a:solidFill>
                  <a:schemeClr val="accent2"/>
                </a:solidFill>
              </a:rPr>
              <a:t>calibration period </a:t>
            </a:r>
            <a:r>
              <a:rPr lang="en-GB" sz="1600" b="1" dirty="0" smtClean="0">
                <a:solidFill>
                  <a:schemeClr val="accent2"/>
                </a:solidFill>
              </a:rPr>
              <a:t>(1961-2000</a:t>
            </a:r>
            <a:r>
              <a:rPr lang="en-GB" sz="1600" b="1" dirty="0">
                <a:solidFill>
                  <a:schemeClr val="accent2"/>
                </a:solidFill>
              </a:rPr>
              <a:t>) </a:t>
            </a:r>
            <a:r>
              <a:rPr lang="en-GB" sz="1600" b="1" dirty="0" smtClean="0">
                <a:solidFill>
                  <a:schemeClr val="accent5">
                    <a:lumMod val="75000"/>
                  </a:schemeClr>
                </a:solidFill>
              </a:rPr>
              <a:t>for </a:t>
            </a:r>
            <a:r>
              <a:rPr lang="en-GB" sz="1600" b="1" dirty="0">
                <a:solidFill>
                  <a:schemeClr val="accent5">
                    <a:lumMod val="75000"/>
                  </a:schemeClr>
                </a:solidFill>
              </a:rPr>
              <a:t>M</a:t>
            </a:r>
            <a:r>
              <a:rPr lang="en-GB" sz="1600" b="1" dirty="0" smtClean="0">
                <a:solidFill>
                  <a:schemeClr val="accent5">
                    <a:lumMod val="75000"/>
                  </a:schemeClr>
                </a:solidFill>
              </a:rPr>
              <a:t>onsoon </a:t>
            </a:r>
            <a:r>
              <a:rPr lang="en-GB" sz="1600" b="1" dirty="0">
                <a:solidFill>
                  <a:schemeClr val="accent5">
                    <a:lumMod val="75000"/>
                  </a:schemeClr>
                </a:solidFill>
              </a:rPr>
              <a:t>Rainfall Zones in IGP</a:t>
            </a:r>
            <a:endParaRPr lang="en-GB" sz="1600" b="1" baseline="30000" dirty="0">
              <a:solidFill>
                <a:schemeClr val="accent5">
                  <a:lumMod val="75000"/>
                </a:schemeClr>
              </a:solidFill>
            </a:endParaRPr>
          </a:p>
        </p:txBody>
      </p:sp>
      <p:graphicFrame>
        <p:nvGraphicFramePr>
          <p:cNvPr id="5" name="Table 4">
            <a:extLst>
              <a:ext uri="{FF2B5EF4-FFF2-40B4-BE49-F238E27FC236}">
                <a16:creationId xmlns:a16="http://schemas.microsoft.com/office/drawing/2014/main" id="{E509F1D0-6440-F410-746E-BC5C0AC776C1}"/>
              </a:ext>
            </a:extLst>
          </p:cNvPr>
          <p:cNvGraphicFramePr>
            <a:graphicFrameLocks noGrp="1"/>
          </p:cNvGraphicFramePr>
          <p:nvPr>
            <p:extLst>
              <p:ext uri="{D42A27DB-BD31-4B8C-83A1-F6EECF244321}">
                <p14:modId xmlns:p14="http://schemas.microsoft.com/office/powerpoint/2010/main" val="3005318257"/>
              </p:ext>
            </p:extLst>
          </p:nvPr>
        </p:nvGraphicFramePr>
        <p:xfrm>
          <a:off x="346325" y="1028702"/>
          <a:ext cx="8473825" cy="9434887"/>
        </p:xfrm>
        <a:graphic>
          <a:graphicData uri="http://schemas.openxmlformats.org/drawingml/2006/table">
            <a:tbl>
              <a:tblPr>
                <a:tableStyleId>{2D5ABB26-0587-4C30-8999-92F81FD0307C}</a:tableStyleId>
              </a:tblPr>
              <a:tblGrid>
                <a:gridCol w="673557">
                  <a:extLst>
                    <a:ext uri="{9D8B030D-6E8A-4147-A177-3AD203B41FA5}">
                      <a16:colId xmlns:a16="http://schemas.microsoft.com/office/drawing/2014/main" val="1184487826"/>
                    </a:ext>
                  </a:extLst>
                </a:gridCol>
                <a:gridCol w="525835">
                  <a:extLst>
                    <a:ext uri="{9D8B030D-6E8A-4147-A177-3AD203B41FA5}">
                      <a16:colId xmlns:a16="http://schemas.microsoft.com/office/drawing/2014/main" val="2475895672"/>
                    </a:ext>
                  </a:extLst>
                </a:gridCol>
                <a:gridCol w="525835">
                  <a:extLst>
                    <a:ext uri="{9D8B030D-6E8A-4147-A177-3AD203B41FA5}">
                      <a16:colId xmlns:a16="http://schemas.microsoft.com/office/drawing/2014/main" val="847513699"/>
                    </a:ext>
                  </a:extLst>
                </a:gridCol>
                <a:gridCol w="372847">
                  <a:extLst>
                    <a:ext uri="{9D8B030D-6E8A-4147-A177-3AD203B41FA5}">
                      <a16:colId xmlns:a16="http://schemas.microsoft.com/office/drawing/2014/main" val="3279305954"/>
                    </a:ext>
                  </a:extLst>
                </a:gridCol>
                <a:gridCol w="525835">
                  <a:extLst>
                    <a:ext uri="{9D8B030D-6E8A-4147-A177-3AD203B41FA5}">
                      <a16:colId xmlns:a16="http://schemas.microsoft.com/office/drawing/2014/main" val="1093198232"/>
                    </a:ext>
                  </a:extLst>
                </a:gridCol>
                <a:gridCol w="525835">
                  <a:extLst>
                    <a:ext uri="{9D8B030D-6E8A-4147-A177-3AD203B41FA5}">
                      <a16:colId xmlns:a16="http://schemas.microsoft.com/office/drawing/2014/main" val="250160459"/>
                    </a:ext>
                  </a:extLst>
                </a:gridCol>
                <a:gridCol w="525835">
                  <a:extLst>
                    <a:ext uri="{9D8B030D-6E8A-4147-A177-3AD203B41FA5}">
                      <a16:colId xmlns:a16="http://schemas.microsoft.com/office/drawing/2014/main" val="2651687871"/>
                    </a:ext>
                  </a:extLst>
                </a:gridCol>
                <a:gridCol w="525835">
                  <a:extLst>
                    <a:ext uri="{9D8B030D-6E8A-4147-A177-3AD203B41FA5}">
                      <a16:colId xmlns:a16="http://schemas.microsoft.com/office/drawing/2014/main" val="2915834543"/>
                    </a:ext>
                  </a:extLst>
                </a:gridCol>
                <a:gridCol w="525835">
                  <a:extLst>
                    <a:ext uri="{9D8B030D-6E8A-4147-A177-3AD203B41FA5}">
                      <a16:colId xmlns:a16="http://schemas.microsoft.com/office/drawing/2014/main" val="3486746661"/>
                    </a:ext>
                  </a:extLst>
                </a:gridCol>
                <a:gridCol w="525835">
                  <a:extLst>
                    <a:ext uri="{9D8B030D-6E8A-4147-A177-3AD203B41FA5}">
                      <a16:colId xmlns:a16="http://schemas.microsoft.com/office/drawing/2014/main" val="3920109885"/>
                    </a:ext>
                  </a:extLst>
                </a:gridCol>
                <a:gridCol w="525835">
                  <a:extLst>
                    <a:ext uri="{9D8B030D-6E8A-4147-A177-3AD203B41FA5}">
                      <a16:colId xmlns:a16="http://schemas.microsoft.com/office/drawing/2014/main" val="1631835978"/>
                    </a:ext>
                  </a:extLst>
                </a:gridCol>
                <a:gridCol w="591566">
                  <a:extLst>
                    <a:ext uri="{9D8B030D-6E8A-4147-A177-3AD203B41FA5}">
                      <a16:colId xmlns:a16="http://schemas.microsoft.com/office/drawing/2014/main" val="908123156"/>
                    </a:ext>
                  </a:extLst>
                </a:gridCol>
                <a:gridCol w="525835">
                  <a:extLst>
                    <a:ext uri="{9D8B030D-6E8A-4147-A177-3AD203B41FA5}">
                      <a16:colId xmlns:a16="http://schemas.microsoft.com/office/drawing/2014/main" val="1576204913"/>
                    </a:ext>
                  </a:extLst>
                </a:gridCol>
                <a:gridCol w="525835">
                  <a:extLst>
                    <a:ext uri="{9D8B030D-6E8A-4147-A177-3AD203B41FA5}">
                      <a16:colId xmlns:a16="http://schemas.microsoft.com/office/drawing/2014/main" val="3209891135"/>
                    </a:ext>
                  </a:extLst>
                </a:gridCol>
                <a:gridCol w="525835">
                  <a:extLst>
                    <a:ext uri="{9D8B030D-6E8A-4147-A177-3AD203B41FA5}">
                      <a16:colId xmlns:a16="http://schemas.microsoft.com/office/drawing/2014/main" val="2299328949"/>
                    </a:ext>
                  </a:extLst>
                </a:gridCol>
                <a:gridCol w="525835">
                  <a:extLst>
                    <a:ext uri="{9D8B030D-6E8A-4147-A177-3AD203B41FA5}">
                      <a16:colId xmlns:a16="http://schemas.microsoft.com/office/drawing/2014/main" val="448821028"/>
                    </a:ext>
                  </a:extLst>
                </a:gridCol>
              </a:tblGrid>
              <a:tr h="296083">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400" b="1" u="none" strike="noStrike">
                          <a:solidFill>
                            <a:srgbClr val="7030A0"/>
                          </a:solidFill>
                          <a:effectLst/>
                          <a:latin typeface="Arial" panose="020B0604020202020204" pitchFamily="34" charset="0"/>
                          <a:cs typeface="Arial" panose="020B0604020202020204" pitchFamily="34" charset="0"/>
                        </a:rPr>
                        <a:t>MLR</a:t>
                      </a:r>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439" marR="5439" marT="7252"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439" marR="5439" marT="7252"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400" b="1" u="none" strike="noStrike" dirty="0">
                          <a:solidFill>
                            <a:srgbClr val="7030A0"/>
                          </a:solidFill>
                          <a:effectLst/>
                          <a:latin typeface="Arial" panose="020B0604020202020204" pitchFamily="34" charset="0"/>
                          <a:cs typeface="Arial" panose="020B0604020202020204" pitchFamily="34" charset="0"/>
                        </a:rPr>
                        <a:t>RF</a:t>
                      </a:r>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400" b="1" u="none" strike="noStrike" dirty="0">
                          <a:solidFill>
                            <a:srgbClr val="7030A0"/>
                          </a:solidFill>
                          <a:effectLst/>
                          <a:latin typeface="Arial" panose="020B0604020202020204" pitchFamily="34" charset="0"/>
                          <a:cs typeface="Arial" panose="020B0604020202020204" pitchFamily="34" charset="0"/>
                        </a:rPr>
                        <a:t>KNN</a:t>
                      </a:r>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400" b="1" u="none" strike="noStrike">
                          <a:solidFill>
                            <a:srgbClr val="7030A0"/>
                          </a:solidFill>
                          <a:effectLst/>
                          <a:latin typeface="Arial" panose="020B0604020202020204" pitchFamily="34" charset="0"/>
                          <a:cs typeface="Arial" panose="020B0604020202020204" pitchFamily="34" charset="0"/>
                        </a:rPr>
                        <a:t>GBM</a:t>
                      </a:r>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439" marR="5439" marT="7252"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4580351"/>
                  </a:ext>
                </a:extLst>
              </a:tr>
              <a:tr h="296083">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L>
                      <a:noFill/>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u="none" strike="noStrike" dirty="0">
                          <a:solidFill>
                            <a:srgbClr val="7030A0"/>
                          </a:solidFill>
                          <a:effectLst/>
                          <a:latin typeface="Arial" panose="020B0604020202020204" pitchFamily="34" charset="0"/>
                          <a:cs typeface="Arial" panose="020B0604020202020204" pitchFamily="34" charset="0"/>
                        </a:rPr>
                        <a:t>R</a:t>
                      </a:r>
                      <a:r>
                        <a:rPr lang="en-IN" sz="1400" b="1" u="none" strike="noStrike" baseline="30000" dirty="0">
                          <a:solidFill>
                            <a:srgbClr val="7030A0"/>
                          </a:solidFill>
                          <a:effectLst/>
                          <a:latin typeface="Arial" panose="020B0604020202020204" pitchFamily="34" charset="0"/>
                          <a:cs typeface="Arial" panose="020B0604020202020204" pitchFamily="34" charset="0"/>
                        </a:rPr>
                        <a:t>2</a:t>
                      </a:r>
                      <a:endParaRPr lang="en-IN" sz="1400" b="1" i="0" u="none" strike="noStrike" baseline="30000"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a:noFill/>
                    </a:lnT>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u="none" strike="noStrike" dirty="0">
                          <a:solidFill>
                            <a:srgbClr val="7030A0"/>
                          </a:solidFill>
                          <a:effectLst/>
                          <a:latin typeface="Arial" panose="020B0604020202020204" pitchFamily="34" charset="0"/>
                          <a:cs typeface="Arial" panose="020B0604020202020204" pitchFamily="34" charset="0"/>
                        </a:rPr>
                        <a:t>R</a:t>
                      </a:r>
                      <a:r>
                        <a:rPr lang="en-IN" sz="1400" b="1" u="none" strike="noStrike" baseline="30000" dirty="0">
                          <a:solidFill>
                            <a:srgbClr val="7030A0"/>
                          </a:solidFill>
                          <a:effectLst/>
                          <a:latin typeface="Arial" panose="020B0604020202020204" pitchFamily="34" charset="0"/>
                          <a:cs typeface="Arial" panose="020B0604020202020204" pitchFamily="34" charset="0"/>
                        </a:rPr>
                        <a:t>2</a:t>
                      </a:r>
                      <a:endParaRPr lang="en-IN" sz="1400" b="1" i="0" u="none" strike="noStrike" baseline="30000"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a:noFill/>
                    </a:lnT>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u="none" strike="noStrike" dirty="0">
                          <a:solidFill>
                            <a:srgbClr val="7030A0"/>
                          </a:solidFill>
                          <a:effectLst/>
                          <a:latin typeface="Arial" panose="020B0604020202020204" pitchFamily="34" charset="0"/>
                          <a:cs typeface="Arial" panose="020B0604020202020204" pitchFamily="34" charset="0"/>
                        </a:rPr>
                        <a:t>R</a:t>
                      </a:r>
                      <a:r>
                        <a:rPr lang="en-IN" sz="1400" b="1" u="none" strike="noStrike" baseline="30000" dirty="0">
                          <a:solidFill>
                            <a:srgbClr val="7030A0"/>
                          </a:solidFill>
                          <a:effectLst/>
                          <a:latin typeface="Arial" panose="020B0604020202020204" pitchFamily="34" charset="0"/>
                          <a:cs typeface="Arial" panose="020B0604020202020204" pitchFamily="34" charset="0"/>
                        </a:rPr>
                        <a:t>2</a:t>
                      </a:r>
                      <a:endParaRPr lang="en-IN" sz="1400" b="1" i="0" u="none" strike="noStrike" baseline="30000"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a:noFill/>
                    </a:lnT>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u="none" strike="noStrike" dirty="0">
                          <a:solidFill>
                            <a:srgbClr val="7030A0"/>
                          </a:solidFill>
                          <a:effectLst/>
                          <a:latin typeface="Arial" panose="020B0604020202020204" pitchFamily="34" charset="0"/>
                          <a:cs typeface="Arial" panose="020B0604020202020204" pitchFamily="34" charset="0"/>
                        </a:rPr>
                        <a:t>R</a:t>
                      </a:r>
                      <a:r>
                        <a:rPr lang="en-IN" sz="1400" b="1" u="none" strike="noStrike" baseline="30000" dirty="0">
                          <a:solidFill>
                            <a:srgbClr val="7030A0"/>
                          </a:solidFill>
                          <a:effectLst/>
                          <a:latin typeface="Arial" panose="020B0604020202020204" pitchFamily="34" charset="0"/>
                          <a:cs typeface="Arial" panose="020B0604020202020204" pitchFamily="34" charset="0"/>
                        </a:rPr>
                        <a:t>2</a:t>
                      </a:r>
                      <a:endParaRPr lang="en-IN" sz="1400" b="1" i="0" u="none" strike="noStrike" baseline="30000"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9046976"/>
                  </a:ext>
                </a:extLst>
              </a:tr>
              <a:tr h="399853">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Predictor</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MRZ₁</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MRZ₂</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MRZ₃</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MRZ₁</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MRZ₂</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MRZ₃</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MRZ₁</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MRZ₂</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MRZ₃</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MRZ₁</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MRZ₂</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MRZ₃</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9154682"/>
                  </a:ext>
                </a:extLst>
              </a:tr>
              <a:tr h="398609">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ta500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0.491</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0.07</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0.319</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0.444</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0.497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0.332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0.522</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0.579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174988"/>
                  </a:ext>
                </a:extLst>
              </a:tr>
              <a:tr h="234722">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ta850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0.408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0.509</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0.384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0.265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0.474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0.534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4456549"/>
                  </a:ext>
                </a:extLst>
              </a:tr>
              <a:tr h="398609">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ta1000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0.466</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0.162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0.423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0.427</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0.205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0.429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0.169</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0.556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0.563</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0.56</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689856"/>
                  </a:ext>
                </a:extLst>
              </a:tr>
              <a:tr h="398609">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z500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0.292</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0.246</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0.333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0.631</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0.389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0.554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0.542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6782267"/>
                  </a:ext>
                </a:extLst>
              </a:tr>
              <a:tr h="398609">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z850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0.427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0.346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0.488</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0.386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0.379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0.429</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0.467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0.473</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0.313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6823374"/>
                  </a:ext>
                </a:extLst>
              </a:tr>
              <a:tr h="398609">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z1000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0.329</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0.402</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0.371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0.419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0.537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0.442</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0.384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0.475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0.498</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5632608"/>
                  </a:ext>
                </a:extLst>
              </a:tr>
              <a:tr h="398609">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u500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0.468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0.393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0.703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0.393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0.424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0.591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0.365</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0.414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0.682</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0.426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2437537"/>
                  </a:ext>
                </a:extLst>
              </a:tr>
              <a:tr h="398609">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u850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0.387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0.44</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0.411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0.503</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0.265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0.382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0.442</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0.308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0.408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0.471</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0.293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3237460"/>
                  </a:ext>
                </a:extLst>
              </a:tr>
              <a:tr h="398609">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u1000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0.241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0.303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0.236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0.591</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0.481</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0.331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0.338</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0.348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0.508</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6335406"/>
                  </a:ext>
                </a:extLst>
              </a:tr>
              <a:tr h="398609">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v500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0.359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0.152</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0.328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0.509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0.344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0.405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0.506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0.497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0.391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0.446</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3965491"/>
                  </a:ext>
                </a:extLst>
              </a:tr>
              <a:tr h="398609">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v850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0.626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0.614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0.498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0.494</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0.428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0.524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0.402</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0.478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0.493</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4362201"/>
                  </a:ext>
                </a:extLst>
              </a:tr>
              <a:tr h="398609">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v1000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0.358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0.584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0.477</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0.208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0.308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0.575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0.406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0.496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0.622</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0.401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3808127"/>
                  </a:ext>
                </a:extLst>
              </a:tr>
              <a:tr h="234722">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sh500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0.657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0.324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0.71</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0.657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0.318</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0.554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0.418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0.556</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0.654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0.508</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6930424"/>
                  </a:ext>
                </a:extLst>
              </a:tr>
              <a:tr h="398609">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sh850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0.567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0.327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0.755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0.523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0.327</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0.414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0.57</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0.528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0.291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8290948"/>
                  </a:ext>
                </a:extLst>
              </a:tr>
              <a:tr h="398609">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sh1000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0.609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0.219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0.633</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0.568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0.282</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0.506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0.575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0.379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0.466</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0.511</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580243"/>
                  </a:ext>
                </a:extLst>
              </a:tr>
              <a:tr h="398609">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rh500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0.618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0.527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0.753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0.474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0.526</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0.356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0.551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0.586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0.529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0.62</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0.375</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9310783"/>
                  </a:ext>
                </a:extLst>
              </a:tr>
              <a:tr h="398609">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rh850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0.547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0.429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0.772</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0.626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0.378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0.564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0.547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0.646</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0.558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0.363</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7569420"/>
                  </a:ext>
                </a:extLst>
              </a:tr>
              <a:tr h="398609">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rh1000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0.619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0.745</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0.569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0.355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0.315</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0.612</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0.632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0.359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0.555</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4448937"/>
                  </a:ext>
                </a:extLst>
              </a:tr>
              <a:tr h="398609">
                <a:tc>
                  <a:txBody>
                    <a:bodyPr/>
                    <a:lstStyle/>
                    <a:p>
                      <a:pPr algn="ctr" fontAlgn="b"/>
                      <a:r>
                        <a:rPr lang="en-IN" sz="1100" b="1" u="none" strike="noStrike" dirty="0" err="1">
                          <a:solidFill>
                            <a:srgbClr val="7030A0"/>
                          </a:solidFill>
                          <a:effectLst/>
                          <a:latin typeface="Arial" panose="020B0604020202020204" pitchFamily="34" charset="0"/>
                          <a:cs typeface="Arial" panose="020B0604020202020204" pitchFamily="34" charset="0"/>
                        </a:rPr>
                        <a:t>slp</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0.405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0.463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0.417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0.303</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0.455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0.357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0.351</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459989"/>
                  </a:ext>
                </a:extLst>
              </a:tr>
              <a:tr h="398609">
                <a:tc>
                  <a:txBody>
                    <a:bodyPr/>
                    <a:lstStyle/>
                    <a:p>
                      <a:pPr algn="ctr" fontAlgn="b"/>
                      <a:r>
                        <a:rPr lang="en-IN" sz="1100" b="1" u="none" strike="noStrike" dirty="0" err="1">
                          <a:solidFill>
                            <a:srgbClr val="7030A0"/>
                          </a:solidFill>
                          <a:effectLst/>
                          <a:latin typeface="Arial" panose="020B0604020202020204" pitchFamily="34" charset="0"/>
                          <a:cs typeface="Arial" panose="020B0604020202020204" pitchFamily="34" charset="0"/>
                        </a:rPr>
                        <a:t>prw</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0.491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0.238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0.673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0.285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0.405</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0.506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0.458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0.409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0.468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0.402</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4087653"/>
                  </a:ext>
                </a:extLst>
              </a:tr>
              <a:tr h="398609">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prate</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0.623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0.627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0.779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0.385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0.476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0.39</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0.359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0.473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0.536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0.475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0.599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0.283</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8277712"/>
                  </a:ext>
                </a:extLst>
              </a:tr>
              <a:tr h="399853">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nino3.4sst</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0.339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0.063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0.175</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0.456</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0.313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0.56</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0.317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0.328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0.445</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0.549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0.379</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439" marR="5439" marT="7252"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3241860"/>
                  </a:ext>
                </a:extLst>
              </a:tr>
            </a:tbl>
          </a:graphicData>
        </a:graphic>
      </p:graphicFrame>
    </p:spTree>
    <p:extLst>
      <p:ext uri="{BB962C8B-B14F-4D97-AF65-F5344CB8AC3E}">
        <p14:creationId xmlns:p14="http://schemas.microsoft.com/office/powerpoint/2010/main" val="41029192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8FE72F-5C01-4750-DDA6-1FB7B4B29BF9}"/>
              </a:ext>
            </a:extLst>
          </p:cNvPr>
          <p:cNvSpPr txBox="1"/>
          <p:nvPr/>
        </p:nvSpPr>
        <p:spPr>
          <a:xfrm>
            <a:off x="0" y="153520"/>
            <a:ext cx="9144000" cy="461665"/>
          </a:xfrm>
          <a:prstGeom prst="rect">
            <a:avLst/>
          </a:prstGeom>
          <a:noFill/>
        </p:spPr>
        <p:txBody>
          <a:bodyPr wrap="square" rtlCol="0">
            <a:spAutoFit/>
          </a:bodyPr>
          <a:lstStyle/>
          <a:p>
            <a:pPr algn="r"/>
            <a:endParaRPr lang="en-IN" sz="2400" u="sng" dirty="0">
              <a:solidFill>
                <a:schemeClr val="accent5">
                  <a:lumMod val="75000"/>
                </a:schemeClr>
              </a:solidFill>
              <a:latin typeface="Arial Black" panose="020B0A04020102020204" pitchFamily="34" charset="0"/>
            </a:endParaRPr>
          </a:p>
        </p:txBody>
      </p:sp>
      <p:sp>
        <p:nvSpPr>
          <p:cNvPr id="2" name="TextBox 1"/>
          <p:cNvSpPr txBox="1"/>
          <p:nvPr/>
        </p:nvSpPr>
        <p:spPr>
          <a:xfrm>
            <a:off x="322012" y="600321"/>
            <a:ext cx="8535130" cy="584775"/>
          </a:xfrm>
          <a:prstGeom prst="rect">
            <a:avLst/>
          </a:prstGeom>
          <a:noFill/>
        </p:spPr>
        <p:txBody>
          <a:bodyPr wrap="square" rtlCol="0">
            <a:spAutoFit/>
          </a:bodyPr>
          <a:lstStyle/>
          <a:p>
            <a:pPr algn="just"/>
            <a:r>
              <a:rPr lang="en-GB" sz="1600" b="1" dirty="0" smtClean="0">
                <a:solidFill>
                  <a:schemeClr val="accent5">
                    <a:lumMod val="75000"/>
                  </a:schemeClr>
                </a:solidFill>
              </a:rPr>
              <a:t>Comparison </a:t>
            </a:r>
            <a:r>
              <a:rPr lang="en-GB" sz="1600" b="1" dirty="0">
                <a:solidFill>
                  <a:schemeClr val="accent5">
                    <a:lumMod val="75000"/>
                  </a:schemeClr>
                </a:solidFill>
              </a:rPr>
              <a:t>of statistical indices (R, D,NSE,RSR) during </a:t>
            </a:r>
            <a:r>
              <a:rPr lang="en-GB" sz="1600" b="1" dirty="0">
                <a:solidFill>
                  <a:schemeClr val="accent2"/>
                </a:solidFill>
              </a:rPr>
              <a:t>validation period </a:t>
            </a:r>
            <a:r>
              <a:rPr lang="en-GB" sz="1600" b="1" dirty="0">
                <a:solidFill>
                  <a:schemeClr val="accent5">
                    <a:lumMod val="75000"/>
                  </a:schemeClr>
                </a:solidFill>
              </a:rPr>
              <a:t>(2001-2020) of between MLR, RF, KNN, GBM method for monsoon rainfall zone in IGP</a:t>
            </a:r>
            <a:endParaRPr lang="en-GB" sz="1600" b="1" baseline="30000" dirty="0">
              <a:solidFill>
                <a:schemeClr val="accent5">
                  <a:lumMod val="75000"/>
                </a:schemeClr>
              </a:solidFill>
            </a:endParaRPr>
          </a:p>
        </p:txBody>
      </p:sp>
      <p:graphicFrame>
        <p:nvGraphicFramePr>
          <p:cNvPr id="3" name="Table 2">
            <a:extLst>
              <a:ext uri="{FF2B5EF4-FFF2-40B4-BE49-F238E27FC236}">
                <a16:creationId xmlns:a16="http://schemas.microsoft.com/office/drawing/2014/main" id="{1F5AC79D-0E45-19F5-5F28-1BCDD9FD915F}"/>
              </a:ext>
            </a:extLst>
          </p:cNvPr>
          <p:cNvGraphicFramePr>
            <a:graphicFrameLocks noGrp="1"/>
          </p:cNvGraphicFramePr>
          <p:nvPr>
            <p:extLst>
              <p:ext uri="{D42A27DB-BD31-4B8C-83A1-F6EECF244321}">
                <p14:modId xmlns:p14="http://schemas.microsoft.com/office/powerpoint/2010/main" val="3404362812"/>
              </p:ext>
            </p:extLst>
          </p:nvPr>
        </p:nvGraphicFramePr>
        <p:xfrm>
          <a:off x="276224" y="1400171"/>
          <a:ext cx="8534401" cy="15616653"/>
        </p:xfrm>
        <a:graphic>
          <a:graphicData uri="http://schemas.openxmlformats.org/drawingml/2006/table">
            <a:tbl>
              <a:tblPr>
                <a:tableStyleId>{2D5ABB26-0587-4C30-8999-92F81FD0307C}</a:tableStyleId>
              </a:tblPr>
              <a:tblGrid>
                <a:gridCol w="640318">
                  <a:extLst>
                    <a:ext uri="{9D8B030D-6E8A-4147-A177-3AD203B41FA5}">
                      <a16:colId xmlns:a16="http://schemas.microsoft.com/office/drawing/2014/main" val="440762002"/>
                    </a:ext>
                  </a:extLst>
                </a:gridCol>
                <a:gridCol w="640318">
                  <a:extLst>
                    <a:ext uri="{9D8B030D-6E8A-4147-A177-3AD203B41FA5}">
                      <a16:colId xmlns:a16="http://schemas.microsoft.com/office/drawing/2014/main" val="1273763614"/>
                    </a:ext>
                  </a:extLst>
                </a:gridCol>
                <a:gridCol w="582978">
                  <a:extLst>
                    <a:ext uri="{9D8B030D-6E8A-4147-A177-3AD203B41FA5}">
                      <a16:colId xmlns:a16="http://schemas.microsoft.com/office/drawing/2014/main" val="1528330908"/>
                    </a:ext>
                  </a:extLst>
                </a:gridCol>
                <a:gridCol w="582978">
                  <a:extLst>
                    <a:ext uri="{9D8B030D-6E8A-4147-A177-3AD203B41FA5}">
                      <a16:colId xmlns:a16="http://schemas.microsoft.com/office/drawing/2014/main" val="3013797792"/>
                    </a:ext>
                  </a:extLst>
                </a:gridCol>
                <a:gridCol w="582978">
                  <a:extLst>
                    <a:ext uri="{9D8B030D-6E8A-4147-A177-3AD203B41FA5}">
                      <a16:colId xmlns:a16="http://schemas.microsoft.com/office/drawing/2014/main" val="2352323753"/>
                    </a:ext>
                  </a:extLst>
                </a:gridCol>
                <a:gridCol w="582978">
                  <a:extLst>
                    <a:ext uri="{9D8B030D-6E8A-4147-A177-3AD203B41FA5}">
                      <a16:colId xmlns:a16="http://schemas.microsoft.com/office/drawing/2014/main" val="3347783981"/>
                    </a:ext>
                  </a:extLst>
                </a:gridCol>
                <a:gridCol w="582978">
                  <a:extLst>
                    <a:ext uri="{9D8B030D-6E8A-4147-A177-3AD203B41FA5}">
                      <a16:colId xmlns:a16="http://schemas.microsoft.com/office/drawing/2014/main" val="1522260738"/>
                    </a:ext>
                  </a:extLst>
                </a:gridCol>
                <a:gridCol w="582978">
                  <a:extLst>
                    <a:ext uri="{9D8B030D-6E8A-4147-A177-3AD203B41FA5}">
                      <a16:colId xmlns:a16="http://schemas.microsoft.com/office/drawing/2014/main" val="3091979176"/>
                    </a:ext>
                  </a:extLst>
                </a:gridCol>
                <a:gridCol w="640318">
                  <a:extLst>
                    <a:ext uri="{9D8B030D-6E8A-4147-A177-3AD203B41FA5}">
                      <a16:colId xmlns:a16="http://schemas.microsoft.com/office/drawing/2014/main" val="416723150"/>
                    </a:ext>
                  </a:extLst>
                </a:gridCol>
                <a:gridCol w="640318">
                  <a:extLst>
                    <a:ext uri="{9D8B030D-6E8A-4147-A177-3AD203B41FA5}">
                      <a16:colId xmlns:a16="http://schemas.microsoft.com/office/drawing/2014/main" val="2808313983"/>
                    </a:ext>
                  </a:extLst>
                </a:gridCol>
                <a:gridCol w="640318">
                  <a:extLst>
                    <a:ext uri="{9D8B030D-6E8A-4147-A177-3AD203B41FA5}">
                      <a16:colId xmlns:a16="http://schemas.microsoft.com/office/drawing/2014/main" val="2108948592"/>
                    </a:ext>
                  </a:extLst>
                </a:gridCol>
                <a:gridCol w="458736">
                  <a:extLst>
                    <a:ext uri="{9D8B030D-6E8A-4147-A177-3AD203B41FA5}">
                      <a16:colId xmlns:a16="http://schemas.microsoft.com/office/drawing/2014/main" val="2375845086"/>
                    </a:ext>
                  </a:extLst>
                </a:gridCol>
                <a:gridCol w="729762">
                  <a:extLst>
                    <a:ext uri="{9D8B030D-6E8A-4147-A177-3AD203B41FA5}">
                      <a16:colId xmlns:a16="http://schemas.microsoft.com/office/drawing/2014/main" val="4199786060"/>
                    </a:ext>
                  </a:extLst>
                </a:gridCol>
                <a:gridCol w="187709">
                  <a:extLst>
                    <a:ext uri="{9D8B030D-6E8A-4147-A177-3AD203B41FA5}">
                      <a16:colId xmlns:a16="http://schemas.microsoft.com/office/drawing/2014/main" val="3325770200"/>
                    </a:ext>
                  </a:extLst>
                </a:gridCol>
                <a:gridCol w="458736">
                  <a:extLst>
                    <a:ext uri="{9D8B030D-6E8A-4147-A177-3AD203B41FA5}">
                      <a16:colId xmlns:a16="http://schemas.microsoft.com/office/drawing/2014/main" val="3912283245"/>
                    </a:ext>
                  </a:extLst>
                </a:gridCol>
              </a:tblGrid>
              <a:tr h="221099">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u="none" strike="noStrike" dirty="0">
                          <a:solidFill>
                            <a:srgbClr val="7030A0"/>
                          </a:solidFill>
                          <a:effectLst/>
                          <a:latin typeface="Arial" panose="020B0604020202020204" pitchFamily="34" charset="0"/>
                          <a:cs typeface="Arial" panose="020B0604020202020204" pitchFamily="34" charset="0"/>
                        </a:rPr>
                        <a:t>MLR</a:t>
                      </a:r>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 </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9320503"/>
                  </a:ext>
                </a:extLst>
              </a:tr>
              <a:tr h="221099">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N" sz="1400" b="1" u="none" strike="noStrike" dirty="0">
                          <a:solidFill>
                            <a:srgbClr val="7030A0"/>
                          </a:solidFill>
                          <a:effectLst/>
                          <a:latin typeface="Arial" panose="020B0604020202020204" pitchFamily="34" charset="0"/>
                          <a:cs typeface="Arial" panose="020B0604020202020204" pitchFamily="34" charset="0"/>
                        </a:rPr>
                        <a:t>MRZ₁</a:t>
                      </a:r>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u="none" strike="noStrike" dirty="0">
                          <a:solidFill>
                            <a:srgbClr val="7030A0"/>
                          </a:solidFill>
                          <a:effectLst/>
                          <a:latin typeface="Arial" panose="020B0604020202020204" pitchFamily="34" charset="0"/>
                          <a:cs typeface="Arial" panose="020B0604020202020204" pitchFamily="34" charset="0"/>
                        </a:rPr>
                        <a:t>MRZ₂</a:t>
                      </a:r>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N" sz="1400" b="1" u="none" strike="noStrike" dirty="0">
                          <a:solidFill>
                            <a:srgbClr val="7030A0"/>
                          </a:solidFill>
                          <a:effectLst/>
                          <a:latin typeface="Arial" panose="020B0604020202020204" pitchFamily="34" charset="0"/>
                          <a:cs typeface="Arial" panose="020B0604020202020204" pitchFamily="34" charset="0"/>
                        </a:rPr>
                        <a:t>MRZ₃</a:t>
                      </a:r>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9515065"/>
                  </a:ext>
                </a:extLst>
              </a:tr>
              <a:tr h="557405">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Predictor</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R</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a:solidFill>
                            <a:srgbClr val="7030A0"/>
                          </a:solidFill>
                          <a:effectLst/>
                          <a:latin typeface="Arial" panose="020B0604020202020204" pitchFamily="34" charset="0"/>
                          <a:cs typeface="Arial" panose="020B0604020202020204" pitchFamily="34" charset="0"/>
                        </a:rPr>
                        <a:t>D</a:t>
                      </a:r>
                      <a:endParaRPr lang="en-IN" sz="1200" b="1" i="0" u="none" strike="noStrike">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NSE</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RSR</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R</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D</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NSE</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RSR</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R</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D</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NSE</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RSR</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8337663"/>
                  </a:ext>
                </a:extLst>
              </a:tr>
              <a:tr h="511545">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ta500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0.538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-0.84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1.322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0.136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-0.029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0.331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-1.53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1.55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3039088"/>
                  </a:ext>
                </a:extLst>
              </a:tr>
              <a:tr h="67969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ta850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-0.943</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1.359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-0.102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0.307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-1.125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1.421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0.456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0.605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-0.773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1.298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3898816"/>
                  </a:ext>
                </a:extLst>
              </a:tr>
              <a:tr h="679698">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ta1000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0.237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-0.839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1.322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0.065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0.379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1.199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0.182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-1.361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1.498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7964237"/>
                  </a:ext>
                </a:extLst>
              </a:tr>
              <a:tr h="67969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z500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-1.331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1.488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0.495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0.709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0.012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0.969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0.002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0.397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-1.509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1.544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981610"/>
                  </a:ext>
                </a:extLst>
              </a:tr>
              <a:tr h="67969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z850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0.417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0.625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-0.461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1.178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-0.238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0.315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-1.755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1.618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0.499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0.618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-0.648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1.251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144627"/>
                  </a:ext>
                </a:extLst>
              </a:tr>
              <a:tr h="67969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z1000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0.357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0.573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-0.573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1.222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-0.293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1.631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0.571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-0.902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1.344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8368178"/>
                  </a:ext>
                </a:extLst>
              </a:tr>
              <a:tr h="679698">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u500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0.134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0.456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-1.034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0.768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0.86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0.383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0.766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0.388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0.588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-0.955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1.363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5313232"/>
                  </a:ext>
                </a:extLst>
              </a:tr>
              <a:tr h="67969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u850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-0.962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1.365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0.613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1.233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0.092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0.466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-1.577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1.565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2985139"/>
                  </a:ext>
                </a:extLst>
              </a:tr>
              <a:tr h="67969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u1000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0.537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-0.773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1.298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0.141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0.397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-0.622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1.241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0.607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-0.684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1.265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4632470"/>
                  </a:ext>
                </a:extLst>
              </a:tr>
              <a:tr h="67969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v500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0.457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0.619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-0.329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1.123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1.172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-0.647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0.106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-2.659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1.864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6716942"/>
                  </a:ext>
                </a:extLst>
              </a:tr>
              <a:tr h="67969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v850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0.531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0.695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1.166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-0.035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0.351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-1.432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1.52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0.079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-2.009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1.691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0919787"/>
                  </a:ext>
                </a:extLst>
              </a:tr>
              <a:tr h="67969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v1000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0.329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0.555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-0.289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0.289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-1.916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1.664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0.151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0.497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-1.767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1.621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1736626"/>
                  </a:ext>
                </a:extLst>
              </a:tr>
              <a:tr h="67969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sh500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0.585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-0.833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0.568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0.752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0.035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0.958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-0.081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0.327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-2.652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1.863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8410236"/>
                  </a:ext>
                </a:extLst>
              </a:tr>
              <a:tr h="67969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sh850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0.304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0.558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-0.844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1.324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0.336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-1.468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1.531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0.093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0.412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-2.294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1.769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705007"/>
                  </a:ext>
                </a:extLst>
              </a:tr>
              <a:tr h="679698">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sh1000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0.524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-0.997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1.377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-0.287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0.281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-1.302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1.479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0.098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0.462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-2.004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1.689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0220372"/>
                  </a:ext>
                </a:extLst>
              </a:tr>
              <a:tr h="511545">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rh500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0.297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0.555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-0.927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1.353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-0.324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0.189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-2.724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1.881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0.476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-1.86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1.648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732812"/>
                  </a:ext>
                </a:extLst>
              </a:tr>
              <a:tr h="67969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rh850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0.349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0.561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-0.726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1.281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0.164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0.523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-1.124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1.421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0.063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-2.416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1.801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6318801"/>
                  </a:ext>
                </a:extLst>
              </a:tr>
              <a:tr h="67969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rh1000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0.526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-1.025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1.387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-0.164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1.452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0.051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-2.384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1.793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6993902"/>
                  </a:ext>
                </a:extLst>
              </a:tr>
              <a:tr h="679698">
                <a:tc>
                  <a:txBody>
                    <a:bodyPr/>
                    <a:lstStyle/>
                    <a:p>
                      <a:pPr algn="ctr" fontAlgn="b"/>
                      <a:r>
                        <a:rPr lang="en-IN" sz="1100" b="1" u="none" strike="noStrike" dirty="0" err="1">
                          <a:solidFill>
                            <a:srgbClr val="7030A0"/>
                          </a:solidFill>
                          <a:effectLst/>
                          <a:latin typeface="Arial" panose="020B0604020202020204" pitchFamily="34" charset="0"/>
                          <a:cs typeface="Arial" panose="020B0604020202020204" pitchFamily="34" charset="0"/>
                        </a:rPr>
                        <a:t>slp</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0.419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0.625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1.167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-0.391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0.262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-2.014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1.692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0.199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0.479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-1.343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1.492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8105674"/>
                  </a:ext>
                </a:extLst>
              </a:tr>
              <a:tr h="679698">
                <a:tc>
                  <a:txBody>
                    <a:bodyPr/>
                    <a:lstStyle/>
                    <a:p>
                      <a:pPr algn="ctr" fontAlgn="b"/>
                      <a:r>
                        <a:rPr lang="en-IN" sz="1100" b="1" u="none" strike="noStrike" dirty="0" err="1">
                          <a:solidFill>
                            <a:srgbClr val="7030A0"/>
                          </a:solidFill>
                          <a:effectLst/>
                          <a:latin typeface="Arial" panose="020B0604020202020204" pitchFamily="34" charset="0"/>
                          <a:cs typeface="Arial" panose="020B0604020202020204" pitchFamily="34" charset="0"/>
                        </a:rPr>
                        <a:t>prw</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0.688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-0.281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1.103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-0.061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0.371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-0.977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1.371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0.214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-1.795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1.629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5794800"/>
                  </a:ext>
                </a:extLst>
              </a:tr>
              <a:tr h="67969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prate</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0.199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0.465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1.428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-0.107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-2.511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1.826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0.581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0.689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-0.998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1.378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015971"/>
                  </a:ext>
                </a:extLst>
              </a:tr>
              <a:tr h="67969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nino3.4sst</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0.312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0.537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1.212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0.343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0.497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0.048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0.951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0.574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-0.643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1.249</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299" marR="5299" marT="706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3037985"/>
                  </a:ext>
                </a:extLst>
              </a:tr>
            </a:tbl>
          </a:graphicData>
        </a:graphic>
      </p:graphicFrame>
      <p:sp>
        <p:nvSpPr>
          <p:cNvPr id="5" name="TextBox 4">
            <a:extLst>
              <a:ext uri="{FF2B5EF4-FFF2-40B4-BE49-F238E27FC236}">
                <a16:creationId xmlns:a16="http://schemas.microsoft.com/office/drawing/2014/main" id="{478FE72F-5C01-4750-DDA6-1FB7B4B29BF9}"/>
              </a:ext>
            </a:extLst>
          </p:cNvPr>
          <p:cNvSpPr txBox="1"/>
          <p:nvPr/>
        </p:nvSpPr>
        <p:spPr>
          <a:xfrm>
            <a:off x="209550" y="0"/>
            <a:ext cx="8017456" cy="400110"/>
          </a:xfrm>
          <a:prstGeom prst="rect">
            <a:avLst/>
          </a:prstGeom>
          <a:noFill/>
        </p:spPr>
        <p:txBody>
          <a:bodyPr wrap="square" rtlCol="0">
            <a:spAutoFit/>
          </a:bodyPr>
          <a:lstStyle/>
          <a:p>
            <a:pPr algn="r"/>
            <a:r>
              <a:rPr lang="en-US" sz="2000" u="sng" dirty="0" smtClean="0">
                <a:solidFill>
                  <a:srgbClr val="FF0000"/>
                </a:solidFill>
                <a:latin typeface="Arial Black" panose="020B0A04020102020204" pitchFamily="34" charset="0"/>
              </a:rPr>
              <a:t>Zone wise variation of Correlation for different methods </a:t>
            </a:r>
            <a:endParaRPr lang="en-IN" sz="20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5168271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6111" y="1556819"/>
            <a:ext cx="8382000" cy="4524315"/>
          </a:xfrm>
          <a:prstGeom prst="rect">
            <a:avLst/>
          </a:prstGeom>
        </p:spPr>
        <p:txBody>
          <a:bodyPr wrap="square">
            <a:spAutoFit/>
          </a:bodyPr>
          <a:lstStyle/>
          <a:p>
            <a:pPr>
              <a:buFont typeface="Wingdings" pitchFamily="2" charset="2"/>
              <a:buChar char="Ø"/>
            </a:pPr>
            <a:r>
              <a:rPr lang="en-US" sz="2400" b="1" dirty="0" smtClean="0">
                <a:solidFill>
                  <a:srgbClr val="0000FF"/>
                </a:solidFill>
              </a:rPr>
              <a:t>Can we evaluate the suitability and added value of statistical downscaling methods for climate change applications?</a:t>
            </a:r>
          </a:p>
          <a:p>
            <a:pPr>
              <a:buFont typeface="Wingdings" pitchFamily="2" charset="2"/>
              <a:buChar char="Ø"/>
            </a:pPr>
            <a:endParaRPr lang="en-US" sz="2400" b="1" dirty="0" smtClean="0">
              <a:solidFill>
                <a:srgbClr val="0000FF"/>
              </a:solidFill>
            </a:endParaRPr>
          </a:p>
          <a:p>
            <a:pPr>
              <a:buFont typeface="Wingdings" pitchFamily="2" charset="2"/>
              <a:buChar char="Ø"/>
            </a:pPr>
            <a:r>
              <a:rPr lang="en-US" sz="2400" b="1" dirty="0" smtClean="0">
                <a:solidFill>
                  <a:srgbClr val="FF0000"/>
                </a:solidFill>
              </a:rPr>
              <a:t>How do we solve distillation issues from ESD/RCM/GCM ensembles?</a:t>
            </a:r>
          </a:p>
          <a:p>
            <a:pPr>
              <a:buFont typeface="Wingdings" pitchFamily="2" charset="2"/>
              <a:buChar char="Ø"/>
            </a:pPr>
            <a:endParaRPr lang="en-US" sz="2400" b="1" dirty="0">
              <a:solidFill>
                <a:srgbClr val="FF0000"/>
              </a:solidFill>
            </a:endParaRPr>
          </a:p>
          <a:p>
            <a:pPr>
              <a:buFont typeface="Wingdings" pitchFamily="2" charset="2"/>
              <a:buChar char="Ø"/>
            </a:pPr>
            <a:r>
              <a:rPr lang="en-US" sz="2400" b="1" dirty="0" smtClean="0">
                <a:solidFill>
                  <a:srgbClr val="CC3399"/>
                </a:solidFill>
              </a:rPr>
              <a:t>Which downscaling methods (dynamical and statistical) will provide reliable information for impact assessment?</a:t>
            </a:r>
          </a:p>
          <a:p>
            <a:r>
              <a:rPr lang="en-US" sz="2400" dirty="0" smtClean="0">
                <a:solidFill>
                  <a:srgbClr val="CC3399"/>
                </a:solidFill>
              </a:rPr>
              <a:t/>
            </a:r>
            <a:br>
              <a:rPr lang="en-US" sz="2400" dirty="0" smtClean="0">
                <a:solidFill>
                  <a:srgbClr val="CC3399"/>
                </a:solidFill>
              </a:rPr>
            </a:br>
            <a:endParaRPr lang="en-US" sz="2400" b="1" dirty="0" smtClean="0">
              <a:solidFill>
                <a:srgbClr val="CC3399"/>
              </a:solidFill>
            </a:endParaRPr>
          </a:p>
          <a:p>
            <a:pPr>
              <a:buFont typeface="Wingdings" pitchFamily="2" charset="2"/>
              <a:buChar char="Ø"/>
            </a:pPr>
            <a:endParaRPr lang="en-US" sz="2400" b="1" dirty="0" smtClean="0">
              <a:solidFill>
                <a:srgbClr val="0000FF"/>
              </a:solidFill>
            </a:endParaRPr>
          </a:p>
          <a:p>
            <a:pPr>
              <a:buFont typeface="Wingdings" pitchFamily="2" charset="2"/>
              <a:buChar char="Ø"/>
            </a:pPr>
            <a:endParaRPr lang="en-US" sz="2400" b="1" dirty="0">
              <a:solidFill>
                <a:srgbClr val="0000FF"/>
              </a:solidFill>
            </a:endParaRPr>
          </a:p>
        </p:txBody>
      </p:sp>
      <p:sp>
        <p:nvSpPr>
          <p:cNvPr id="3" name="TextBox 2"/>
          <p:cNvSpPr txBox="1"/>
          <p:nvPr/>
        </p:nvSpPr>
        <p:spPr>
          <a:xfrm>
            <a:off x="2123803" y="442504"/>
            <a:ext cx="3547959" cy="584775"/>
          </a:xfrm>
          <a:prstGeom prst="rect">
            <a:avLst/>
          </a:prstGeom>
          <a:noFill/>
        </p:spPr>
        <p:txBody>
          <a:bodyPr wrap="none" rtlCol="0">
            <a:spAutoFit/>
          </a:bodyPr>
          <a:lstStyle/>
          <a:p>
            <a:r>
              <a:rPr lang="en-US" sz="3200" b="1" dirty="0" smtClean="0"/>
              <a:t>Science Questions? </a:t>
            </a:r>
            <a:endParaRPr lang="en-US" sz="32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8B47E6F-E571-31D6-DA1D-A33FCE2EB7F7}"/>
              </a:ext>
            </a:extLst>
          </p:cNvPr>
          <p:cNvGraphicFramePr>
            <a:graphicFrameLocks noGrp="1"/>
          </p:cNvGraphicFramePr>
          <p:nvPr>
            <p:extLst>
              <p:ext uri="{D42A27DB-BD31-4B8C-83A1-F6EECF244321}">
                <p14:modId xmlns:p14="http://schemas.microsoft.com/office/powerpoint/2010/main" val="3900445164"/>
              </p:ext>
            </p:extLst>
          </p:nvPr>
        </p:nvGraphicFramePr>
        <p:xfrm>
          <a:off x="350746" y="816846"/>
          <a:ext cx="8210970" cy="4854963"/>
        </p:xfrm>
        <a:graphic>
          <a:graphicData uri="http://schemas.openxmlformats.org/drawingml/2006/table">
            <a:tbl>
              <a:tblPr>
                <a:tableStyleId>{2D5ABB26-0587-4C30-8999-92F81FD0307C}</a:tableStyleId>
              </a:tblPr>
              <a:tblGrid>
                <a:gridCol w="564241">
                  <a:extLst>
                    <a:ext uri="{9D8B030D-6E8A-4147-A177-3AD203B41FA5}">
                      <a16:colId xmlns:a16="http://schemas.microsoft.com/office/drawing/2014/main" val="807662022"/>
                    </a:ext>
                  </a:extLst>
                </a:gridCol>
                <a:gridCol w="564241">
                  <a:extLst>
                    <a:ext uri="{9D8B030D-6E8A-4147-A177-3AD203B41FA5}">
                      <a16:colId xmlns:a16="http://schemas.microsoft.com/office/drawing/2014/main" val="3085948309"/>
                    </a:ext>
                  </a:extLst>
                </a:gridCol>
                <a:gridCol w="564241">
                  <a:extLst>
                    <a:ext uri="{9D8B030D-6E8A-4147-A177-3AD203B41FA5}">
                      <a16:colId xmlns:a16="http://schemas.microsoft.com/office/drawing/2014/main" val="2685178656"/>
                    </a:ext>
                  </a:extLst>
                </a:gridCol>
                <a:gridCol w="513712">
                  <a:extLst>
                    <a:ext uri="{9D8B030D-6E8A-4147-A177-3AD203B41FA5}">
                      <a16:colId xmlns:a16="http://schemas.microsoft.com/office/drawing/2014/main" val="3528661407"/>
                    </a:ext>
                  </a:extLst>
                </a:gridCol>
                <a:gridCol w="513712">
                  <a:extLst>
                    <a:ext uri="{9D8B030D-6E8A-4147-A177-3AD203B41FA5}">
                      <a16:colId xmlns:a16="http://schemas.microsoft.com/office/drawing/2014/main" val="3227294249"/>
                    </a:ext>
                  </a:extLst>
                </a:gridCol>
                <a:gridCol w="513712">
                  <a:extLst>
                    <a:ext uri="{9D8B030D-6E8A-4147-A177-3AD203B41FA5}">
                      <a16:colId xmlns:a16="http://schemas.microsoft.com/office/drawing/2014/main" val="3881838832"/>
                    </a:ext>
                  </a:extLst>
                </a:gridCol>
                <a:gridCol w="513712">
                  <a:extLst>
                    <a:ext uri="{9D8B030D-6E8A-4147-A177-3AD203B41FA5}">
                      <a16:colId xmlns:a16="http://schemas.microsoft.com/office/drawing/2014/main" val="2438200023"/>
                    </a:ext>
                  </a:extLst>
                </a:gridCol>
                <a:gridCol w="513712">
                  <a:extLst>
                    <a:ext uri="{9D8B030D-6E8A-4147-A177-3AD203B41FA5}">
                      <a16:colId xmlns:a16="http://schemas.microsoft.com/office/drawing/2014/main" val="1345774712"/>
                    </a:ext>
                  </a:extLst>
                </a:gridCol>
                <a:gridCol w="564241">
                  <a:extLst>
                    <a:ext uri="{9D8B030D-6E8A-4147-A177-3AD203B41FA5}">
                      <a16:colId xmlns:a16="http://schemas.microsoft.com/office/drawing/2014/main" val="3781044918"/>
                    </a:ext>
                  </a:extLst>
                </a:gridCol>
                <a:gridCol w="564241">
                  <a:extLst>
                    <a:ext uri="{9D8B030D-6E8A-4147-A177-3AD203B41FA5}">
                      <a16:colId xmlns:a16="http://schemas.microsoft.com/office/drawing/2014/main" val="1647930789"/>
                    </a:ext>
                  </a:extLst>
                </a:gridCol>
                <a:gridCol w="564241">
                  <a:extLst>
                    <a:ext uri="{9D8B030D-6E8A-4147-A177-3AD203B41FA5}">
                      <a16:colId xmlns:a16="http://schemas.microsoft.com/office/drawing/2014/main" val="658091017"/>
                    </a:ext>
                  </a:extLst>
                </a:gridCol>
                <a:gridCol w="564241">
                  <a:extLst>
                    <a:ext uri="{9D8B030D-6E8A-4147-A177-3AD203B41FA5}">
                      <a16:colId xmlns:a16="http://schemas.microsoft.com/office/drawing/2014/main" val="595964434"/>
                    </a:ext>
                  </a:extLst>
                </a:gridCol>
                <a:gridCol w="564241">
                  <a:extLst>
                    <a:ext uri="{9D8B030D-6E8A-4147-A177-3AD203B41FA5}">
                      <a16:colId xmlns:a16="http://schemas.microsoft.com/office/drawing/2014/main" val="3695255557"/>
                    </a:ext>
                  </a:extLst>
                </a:gridCol>
                <a:gridCol w="564241">
                  <a:extLst>
                    <a:ext uri="{9D8B030D-6E8A-4147-A177-3AD203B41FA5}">
                      <a16:colId xmlns:a16="http://schemas.microsoft.com/office/drawing/2014/main" val="3652745661"/>
                    </a:ext>
                  </a:extLst>
                </a:gridCol>
                <a:gridCol w="564241">
                  <a:extLst>
                    <a:ext uri="{9D8B030D-6E8A-4147-A177-3AD203B41FA5}">
                      <a16:colId xmlns:a16="http://schemas.microsoft.com/office/drawing/2014/main" val="1161586356"/>
                    </a:ext>
                  </a:extLst>
                </a:gridCol>
              </a:tblGrid>
              <a:tr h="242325">
                <a:tc>
                  <a:txBody>
                    <a:bodyPr/>
                    <a:lstStyle/>
                    <a:p>
                      <a:pPr algn="ctr" fontAlgn="b"/>
                      <a:endParaRPr lang="en-IN" sz="9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u="none" strike="noStrike" dirty="0">
                          <a:solidFill>
                            <a:srgbClr val="7030A0"/>
                          </a:solidFill>
                          <a:effectLst/>
                          <a:latin typeface="Arial" panose="020B0604020202020204" pitchFamily="34" charset="0"/>
                          <a:cs typeface="Arial" panose="020B0604020202020204" pitchFamily="34" charset="0"/>
                        </a:rPr>
                        <a:t>RF</a:t>
                      </a:r>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u="none" strike="noStrike" dirty="0">
                          <a:solidFill>
                            <a:srgbClr val="7030A0"/>
                          </a:solidFill>
                          <a:effectLst/>
                          <a:latin typeface="Arial" panose="020B0604020202020204" pitchFamily="34" charset="0"/>
                          <a:cs typeface="Arial" panose="020B0604020202020204" pitchFamily="34" charset="0"/>
                        </a:rPr>
                        <a:t> </a:t>
                      </a:r>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9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9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7414730"/>
                  </a:ext>
                </a:extLst>
              </a:tr>
              <a:tr h="242325">
                <a:tc>
                  <a:txBody>
                    <a:bodyPr/>
                    <a:lstStyle/>
                    <a:p>
                      <a:pPr algn="ctr" fontAlgn="b"/>
                      <a:endParaRPr lang="en-IN" sz="9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u="none" strike="noStrike" dirty="0">
                          <a:solidFill>
                            <a:srgbClr val="7030A0"/>
                          </a:solidFill>
                          <a:effectLst/>
                          <a:latin typeface="Arial" panose="020B0604020202020204" pitchFamily="34" charset="0"/>
                          <a:cs typeface="Arial" panose="020B0604020202020204" pitchFamily="34" charset="0"/>
                        </a:rPr>
                        <a:t>MRZ₁</a:t>
                      </a:r>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u="none" strike="noStrike" dirty="0">
                          <a:solidFill>
                            <a:srgbClr val="7030A0"/>
                          </a:solidFill>
                          <a:effectLst/>
                          <a:latin typeface="Arial" panose="020B0604020202020204" pitchFamily="34" charset="0"/>
                          <a:cs typeface="Arial" panose="020B0604020202020204" pitchFamily="34" charset="0"/>
                        </a:rPr>
                        <a:t>MRZ₂</a:t>
                      </a:r>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u="none" strike="noStrike" dirty="0">
                          <a:solidFill>
                            <a:srgbClr val="7030A0"/>
                          </a:solidFill>
                          <a:effectLst/>
                          <a:latin typeface="Arial" panose="020B0604020202020204" pitchFamily="34" charset="0"/>
                          <a:cs typeface="Arial" panose="020B0604020202020204" pitchFamily="34" charset="0"/>
                        </a:rPr>
                        <a:t>MRZ₃</a:t>
                      </a:r>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900" b="1" i="0" u="none" strike="noStrike">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900" b="1" i="0" u="none" strike="noStrike">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6686578"/>
                  </a:ext>
                </a:extLst>
              </a:tr>
              <a:tr h="208726">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Predictor</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R</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D</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NSE</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RSR</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R</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D</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NSE</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RSR</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R</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D</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NSE</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RSR</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6076781"/>
                  </a:ext>
                </a:extLst>
              </a:tr>
              <a:tr h="171199">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ta500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0.224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0.538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-0.407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1.156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0.049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0.396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1.211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-0.003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0.402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-0.885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1.338</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6046266"/>
                  </a:ext>
                </a:extLst>
              </a:tr>
              <a:tr h="171199">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ta850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0.473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-0.332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1.125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-0.033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0.358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-0.463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1.179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0.568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0.573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1.165</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8481272"/>
                  </a:ext>
                </a:extLst>
              </a:tr>
              <a:tr h="171199">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ta1000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0.157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0.491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-0.606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1.235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0.295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1.107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0.393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0.549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1.188</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2458846"/>
                  </a:ext>
                </a:extLst>
              </a:tr>
              <a:tr h="171199">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z500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-0.324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0.279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-1.633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1.581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0.562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0.724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0.248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0.845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-0.173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0.343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-1.611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1.575</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3258496"/>
                  </a:ext>
                </a:extLst>
              </a:tr>
              <a:tr h="171199">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z850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0.379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0.574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-0.238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1.084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0.019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0.401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-0.757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1.292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0.574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1.145</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0689821"/>
                  </a:ext>
                </a:extLst>
              </a:tr>
              <a:tr h="171199">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z1000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0.326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0.498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-0.204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1.069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0.008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0.406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-0.697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0.223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0.507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-0.549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1.213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309379"/>
                  </a:ext>
                </a:extLst>
              </a:tr>
              <a:tr h="171199">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u500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0.201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-0.695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1.269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0.613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0.723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0.168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0.889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0.331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-0.929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1.354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6968524"/>
                  </a:ext>
                </a:extLst>
              </a:tr>
              <a:tr h="171199">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u850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-0.034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-0.631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0.377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0.592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-0.062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1.005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0.091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-0.746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1.288</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2743012"/>
                  </a:ext>
                </a:extLst>
              </a:tr>
              <a:tr h="171199">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u1000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0.139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-0.407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1.156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0.052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0.305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-0.286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1.105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0.568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-0.471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1.182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3071448"/>
                  </a:ext>
                </a:extLst>
              </a:tr>
              <a:tr h="171199">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v500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0.219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-0.324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1.121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0.218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-0.093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1.019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-0.541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0.223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-1.295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1.476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4056540"/>
                  </a:ext>
                </a:extLst>
              </a:tr>
              <a:tr h="171199">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v850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0.586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0.613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-0.139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0.117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0.382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1.116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0.191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0.501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1.399</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2385171"/>
                  </a:ext>
                </a:extLst>
              </a:tr>
              <a:tr h="171199">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v1000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0.112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0.375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-0.281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1.103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-0.098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0.356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-0.892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1.341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0.232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0.494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-0.492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7879515"/>
                  </a:ext>
                </a:extLst>
              </a:tr>
              <a:tr h="171199">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sh500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0.579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-0.197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1.067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0.539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0.678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0.236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0.852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-0.024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0.385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-0.876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1.335</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8556398"/>
                  </a:ext>
                </a:extLst>
              </a:tr>
              <a:tr h="171199">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sh850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0.248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-0.352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1.133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-0.088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0.306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-0.584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1.227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0.026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-0.795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1.306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3823261"/>
                  </a:ext>
                </a:extLst>
              </a:tr>
              <a:tr h="171199">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sh1000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0.491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-0.331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1.125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-0.047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0.344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-0.346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1.131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0.068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0.469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-0.696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1.269</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380789"/>
                  </a:ext>
                </a:extLst>
              </a:tr>
              <a:tr h="171199">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rh500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0.401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1.081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-0.417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0.196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-1.559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1.559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0.296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0.508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-0.602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1.234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0309126"/>
                  </a:ext>
                </a:extLst>
              </a:tr>
              <a:tr h="171199">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rh850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0.117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-0.751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0.114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0.452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-0.191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1.064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0.212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0.451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-1.008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1.381</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1380"/>
                  </a:ext>
                </a:extLst>
              </a:tr>
              <a:tr h="171199">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rh1000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0.231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0.507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1.167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0.003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-0.214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1.074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-0.093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0.374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-0.846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1.324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9136895"/>
                  </a:ext>
                </a:extLst>
              </a:tr>
              <a:tr h="171199">
                <a:tc>
                  <a:txBody>
                    <a:bodyPr/>
                    <a:lstStyle/>
                    <a:p>
                      <a:pPr algn="ctr" fontAlgn="b"/>
                      <a:r>
                        <a:rPr lang="en-IN" sz="1100" b="1" u="none" strike="noStrike" dirty="0" err="1">
                          <a:solidFill>
                            <a:srgbClr val="7030A0"/>
                          </a:solidFill>
                          <a:effectLst/>
                          <a:latin typeface="Arial" panose="020B0604020202020204" pitchFamily="34" charset="0"/>
                          <a:cs typeface="Arial" panose="020B0604020202020204" pitchFamily="34" charset="0"/>
                        </a:rPr>
                        <a:t>slp</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0.595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1.022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0.018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0.403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-1.093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1.41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0.339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0.533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-0.458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1.177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9814215"/>
                  </a:ext>
                </a:extLst>
              </a:tr>
              <a:tr h="171199">
                <a:tc>
                  <a:txBody>
                    <a:bodyPr/>
                    <a:lstStyle/>
                    <a:p>
                      <a:pPr algn="ctr" fontAlgn="b"/>
                      <a:r>
                        <a:rPr lang="en-IN" sz="1100" b="1" u="none" strike="noStrike" dirty="0" err="1">
                          <a:solidFill>
                            <a:srgbClr val="7030A0"/>
                          </a:solidFill>
                          <a:effectLst/>
                          <a:latin typeface="Arial" panose="020B0604020202020204" pitchFamily="34" charset="0"/>
                          <a:cs typeface="Arial" panose="020B0604020202020204" pitchFamily="34" charset="0"/>
                        </a:rPr>
                        <a:t>prw</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0.544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0.642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-0.161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-0.228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-0.747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1.288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0.427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0.538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-0.374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1.142</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1000053"/>
                  </a:ext>
                </a:extLst>
              </a:tr>
              <a:tr h="171199">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prate</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0.378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-0.471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1.182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-0.156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0.241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-0.283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1.104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0.559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0.577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1.187</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6829580"/>
                  </a:ext>
                </a:extLst>
              </a:tr>
              <a:tr h="171199">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nino3.4sst</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0.193</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0.467</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-0.669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1.259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0.274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0.526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-0.201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1.068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0.476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0.626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-0.329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1.124</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853" marR="4853" marT="6471"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6062088"/>
                  </a:ext>
                </a:extLst>
              </a:tr>
            </a:tbl>
          </a:graphicData>
        </a:graphic>
      </p:graphicFrame>
      <p:sp>
        <p:nvSpPr>
          <p:cNvPr id="6" name="TextBox 5">
            <a:extLst>
              <a:ext uri="{FF2B5EF4-FFF2-40B4-BE49-F238E27FC236}">
                <a16:creationId xmlns:a16="http://schemas.microsoft.com/office/drawing/2014/main" id="{478FE72F-5C01-4750-DDA6-1FB7B4B29BF9}"/>
              </a:ext>
            </a:extLst>
          </p:cNvPr>
          <p:cNvSpPr txBox="1"/>
          <p:nvPr/>
        </p:nvSpPr>
        <p:spPr>
          <a:xfrm>
            <a:off x="552450" y="228600"/>
            <a:ext cx="8017456" cy="400110"/>
          </a:xfrm>
          <a:prstGeom prst="rect">
            <a:avLst/>
          </a:prstGeom>
          <a:noFill/>
        </p:spPr>
        <p:txBody>
          <a:bodyPr wrap="square" rtlCol="0">
            <a:spAutoFit/>
          </a:bodyPr>
          <a:lstStyle/>
          <a:p>
            <a:pPr algn="r"/>
            <a:r>
              <a:rPr lang="en-US" sz="2000" u="sng" dirty="0" smtClean="0">
                <a:solidFill>
                  <a:srgbClr val="FF0000"/>
                </a:solidFill>
                <a:latin typeface="Arial Black" panose="020B0A04020102020204" pitchFamily="34" charset="0"/>
              </a:rPr>
              <a:t>Zone wise variation of Correlation for different methods </a:t>
            </a:r>
            <a:endParaRPr lang="en-IN" sz="20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432367144"/>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6EE2CB3-E423-B293-ED95-B40A7A495B98}"/>
              </a:ext>
            </a:extLst>
          </p:cNvPr>
          <p:cNvGraphicFramePr>
            <a:graphicFrameLocks noGrp="1"/>
          </p:cNvGraphicFramePr>
          <p:nvPr>
            <p:extLst>
              <p:ext uri="{D42A27DB-BD31-4B8C-83A1-F6EECF244321}">
                <p14:modId xmlns:p14="http://schemas.microsoft.com/office/powerpoint/2010/main" val="3756897144"/>
              </p:ext>
            </p:extLst>
          </p:nvPr>
        </p:nvGraphicFramePr>
        <p:xfrm>
          <a:off x="300318" y="662269"/>
          <a:ext cx="8197520" cy="4845453"/>
        </p:xfrm>
        <a:graphic>
          <a:graphicData uri="http://schemas.openxmlformats.org/drawingml/2006/table">
            <a:tbl>
              <a:tblPr>
                <a:tableStyleId>{2D5ABB26-0587-4C30-8999-92F81FD0307C}</a:tableStyleId>
              </a:tblPr>
              <a:tblGrid>
                <a:gridCol w="573912">
                  <a:extLst>
                    <a:ext uri="{9D8B030D-6E8A-4147-A177-3AD203B41FA5}">
                      <a16:colId xmlns:a16="http://schemas.microsoft.com/office/drawing/2014/main" val="3017096937"/>
                    </a:ext>
                  </a:extLst>
                </a:gridCol>
                <a:gridCol w="573912">
                  <a:extLst>
                    <a:ext uri="{9D8B030D-6E8A-4147-A177-3AD203B41FA5}">
                      <a16:colId xmlns:a16="http://schemas.microsoft.com/office/drawing/2014/main" val="1167516175"/>
                    </a:ext>
                  </a:extLst>
                </a:gridCol>
                <a:gridCol w="573912">
                  <a:extLst>
                    <a:ext uri="{9D8B030D-6E8A-4147-A177-3AD203B41FA5}">
                      <a16:colId xmlns:a16="http://schemas.microsoft.com/office/drawing/2014/main" val="1315193991"/>
                    </a:ext>
                  </a:extLst>
                </a:gridCol>
                <a:gridCol w="522517">
                  <a:extLst>
                    <a:ext uri="{9D8B030D-6E8A-4147-A177-3AD203B41FA5}">
                      <a16:colId xmlns:a16="http://schemas.microsoft.com/office/drawing/2014/main" val="346746124"/>
                    </a:ext>
                  </a:extLst>
                </a:gridCol>
                <a:gridCol w="522517">
                  <a:extLst>
                    <a:ext uri="{9D8B030D-6E8A-4147-A177-3AD203B41FA5}">
                      <a16:colId xmlns:a16="http://schemas.microsoft.com/office/drawing/2014/main" val="664275212"/>
                    </a:ext>
                  </a:extLst>
                </a:gridCol>
                <a:gridCol w="522517">
                  <a:extLst>
                    <a:ext uri="{9D8B030D-6E8A-4147-A177-3AD203B41FA5}">
                      <a16:colId xmlns:a16="http://schemas.microsoft.com/office/drawing/2014/main" val="642604913"/>
                    </a:ext>
                  </a:extLst>
                </a:gridCol>
                <a:gridCol w="522517">
                  <a:extLst>
                    <a:ext uri="{9D8B030D-6E8A-4147-A177-3AD203B41FA5}">
                      <a16:colId xmlns:a16="http://schemas.microsoft.com/office/drawing/2014/main" val="59269611"/>
                    </a:ext>
                  </a:extLst>
                </a:gridCol>
                <a:gridCol w="522517">
                  <a:extLst>
                    <a:ext uri="{9D8B030D-6E8A-4147-A177-3AD203B41FA5}">
                      <a16:colId xmlns:a16="http://schemas.microsoft.com/office/drawing/2014/main" val="2125707701"/>
                    </a:ext>
                  </a:extLst>
                </a:gridCol>
                <a:gridCol w="522517">
                  <a:extLst>
                    <a:ext uri="{9D8B030D-6E8A-4147-A177-3AD203B41FA5}">
                      <a16:colId xmlns:a16="http://schemas.microsoft.com/office/drawing/2014/main" val="3529726638"/>
                    </a:ext>
                  </a:extLst>
                </a:gridCol>
                <a:gridCol w="522517">
                  <a:extLst>
                    <a:ext uri="{9D8B030D-6E8A-4147-A177-3AD203B41FA5}">
                      <a16:colId xmlns:a16="http://schemas.microsoft.com/office/drawing/2014/main" val="909186604"/>
                    </a:ext>
                  </a:extLst>
                </a:gridCol>
                <a:gridCol w="522517">
                  <a:extLst>
                    <a:ext uri="{9D8B030D-6E8A-4147-A177-3AD203B41FA5}">
                      <a16:colId xmlns:a16="http://schemas.microsoft.com/office/drawing/2014/main" val="3980866550"/>
                    </a:ext>
                  </a:extLst>
                </a:gridCol>
                <a:gridCol w="573912">
                  <a:extLst>
                    <a:ext uri="{9D8B030D-6E8A-4147-A177-3AD203B41FA5}">
                      <a16:colId xmlns:a16="http://schemas.microsoft.com/office/drawing/2014/main" val="1851976676"/>
                    </a:ext>
                  </a:extLst>
                </a:gridCol>
                <a:gridCol w="573912">
                  <a:extLst>
                    <a:ext uri="{9D8B030D-6E8A-4147-A177-3AD203B41FA5}">
                      <a16:colId xmlns:a16="http://schemas.microsoft.com/office/drawing/2014/main" val="4067462906"/>
                    </a:ext>
                  </a:extLst>
                </a:gridCol>
                <a:gridCol w="573912">
                  <a:extLst>
                    <a:ext uri="{9D8B030D-6E8A-4147-A177-3AD203B41FA5}">
                      <a16:colId xmlns:a16="http://schemas.microsoft.com/office/drawing/2014/main" val="1875548721"/>
                    </a:ext>
                  </a:extLst>
                </a:gridCol>
                <a:gridCol w="573912">
                  <a:extLst>
                    <a:ext uri="{9D8B030D-6E8A-4147-A177-3AD203B41FA5}">
                      <a16:colId xmlns:a16="http://schemas.microsoft.com/office/drawing/2014/main" val="2129311733"/>
                    </a:ext>
                  </a:extLst>
                </a:gridCol>
              </a:tblGrid>
              <a:tr h="236167">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B w="12700" cap="flat" cmpd="sng" algn="ctr">
                      <a:no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R>
                      <a:noFill/>
                    </a:lnR>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L>
                      <a:noFill/>
                    </a:lnL>
                    <a:lnB w="12700" cap="flat" cmpd="sng" algn="ctr">
                      <a:solidFill>
                        <a:schemeClr val="tx1"/>
                      </a:solidFill>
                      <a:prstDash val="solid"/>
                      <a:round/>
                      <a:headEnd type="none" w="med" len="med"/>
                      <a:tailEnd type="none" w="med" len="med"/>
                    </a:lnB>
                  </a:tcPr>
                </a:tc>
                <a:tc>
                  <a:txBody>
                    <a:bodyPr/>
                    <a:lstStyle/>
                    <a:p>
                      <a:pPr algn="ctr" fontAlgn="b"/>
                      <a:r>
                        <a:rPr lang="en-IN" sz="1400" b="1" u="none" strike="noStrike">
                          <a:solidFill>
                            <a:srgbClr val="7030A0"/>
                          </a:solidFill>
                          <a:effectLst/>
                          <a:latin typeface="Arial" panose="020B0604020202020204" pitchFamily="34" charset="0"/>
                          <a:cs typeface="Arial" panose="020B0604020202020204" pitchFamily="34" charset="0"/>
                        </a:rPr>
                        <a:t>KNN</a:t>
                      </a:r>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R>
                      <a:noFill/>
                    </a:lnR>
                    <a:lnB w="12700" cap="flat" cmpd="sng" algn="ctr">
                      <a:solidFill>
                        <a:schemeClr val="tx1"/>
                      </a:solidFill>
                      <a:prstDash val="solid"/>
                      <a:round/>
                      <a:headEnd type="none" w="med" len="med"/>
                      <a:tailEnd type="none" w="med" len="med"/>
                    </a:lnB>
                  </a:tcPr>
                </a:tc>
                <a:tc>
                  <a:txBody>
                    <a:bodyPr/>
                    <a:lstStyle/>
                    <a:p>
                      <a:pPr algn="ctr" fontAlgn="b"/>
                      <a:r>
                        <a:rPr lang="en-IN" sz="1400" b="1" u="none" strike="noStrike" dirty="0">
                          <a:solidFill>
                            <a:srgbClr val="7030A0"/>
                          </a:solidFill>
                          <a:effectLst/>
                          <a:latin typeface="Arial" panose="020B0604020202020204" pitchFamily="34" charset="0"/>
                          <a:cs typeface="Arial" panose="020B0604020202020204" pitchFamily="34" charset="0"/>
                        </a:rPr>
                        <a:t> </a:t>
                      </a:r>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L>
                      <a:noFill/>
                    </a:lnL>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200767"/>
                  </a:ext>
                </a:extLst>
              </a:tr>
              <a:tr h="236167">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u="none" strike="noStrike" dirty="0">
                          <a:solidFill>
                            <a:srgbClr val="7030A0"/>
                          </a:solidFill>
                          <a:effectLst/>
                          <a:latin typeface="Arial" panose="020B0604020202020204" pitchFamily="34" charset="0"/>
                          <a:cs typeface="Arial" panose="020B0604020202020204" pitchFamily="34" charset="0"/>
                        </a:rPr>
                        <a:t>MRZ₁</a:t>
                      </a:r>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u="none" strike="noStrike" dirty="0">
                          <a:solidFill>
                            <a:srgbClr val="7030A0"/>
                          </a:solidFill>
                          <a:effectLst/>
                          <a:latin typeface="Arial" panose="020B0604020202020204" pitchFamily="34" charset="0"/>
                          <a:cs typeface="Arial" panose="020B0604020202020204" pitchFamily="34" charset="0"/>
                        </a:rPr>
                        <a:t>MRZ₂</a:t>
                      </a:r>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u="none" strike="noStrike" dirty="0">
                          <a:solidFill>
                            <a:srgbClr val="7030A0"/>
                          </a:solidFill>
                          <a:effectLst/>
                          <a:latin typeface="Arial" panose="020B0604020202020204" pitchFamily="34" charset="0"/>
                          <a:cs typeface="Arial" panose="020B0604020202020204" pitchFamily="34" charset="0"/>
                        </a:rPr>
                        <a:t>MRZ₃</a:t>
                      </a:r>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5196662"/>
                  </a:ext>
                </a:extLst>
              </a:tr>
              <a:tr h="203440">
                <a:tc>
                  <a:txBody>
                    <a:bodyPr/>
                    <a:lstStyle/>
                    <a:p>
                      <a:pPr algn="ctr" fontAlgn="b"/>
                      <a:r>
                        <a:rPr lang="en-IN" sz="1200" b="1" u="none" strike="noStrike">
                          <a:solidFill>
                            <a:srgbClr val="7030A0"/>
                          </a:solidFill>
                          <a:effectLst/>
                          <a:latin typeface="Arial" panose="020B0604020202020204" pitchFamily="34" charset="0"/>
                          <a:cs typeface="Arial" panose="020B0604020202020204" pitchFamily="34" charset="0"/>
                        </a:rPr>
                        <a:t>Predictor</a:t>
                      </a:r>
                      <a:endParaRPr lang="en-IN" sz="12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R</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D</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NSE</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RSR</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R</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a:solidFill>
                            <a:srgbClr val="7030A0"/>
                          </a:solidFill>
                          <a:effectLst/>
                          <a:latin typeface="Arial" panose="020B0604020202020204" pitchFamily="34" charset="0"/>
                          <a:cs typeface="Arial" panose="020B0604020202020204" pitchFamily="34" charset="0"/>
                        </a:rPr>
                        <a:t>D</a:t>
                      </a:r>
                      <a:endParaRPr lang="en-IN" sz="12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a:solidFill>
                            <a:srgbClr val="7030A0"/>
                          </a:solidFill>
                          <a:effectLst/>
                          <a:latin typeface="Arial" panose="020B0604020202020204" pitchFamily="34" charset="0"/>
                          <a:cs typeface="Arial" panose="020B0604020202020204" pitchFamily="34" charset="0"/>
                        </a:rPr>
                        <a:t>NSE</a:t>
                      </a:r>
                      <a:endParaRPr lang="en-IN" sz="12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a:solidFill>
                            <a:srgbClr val="7030A0"/>
                          </a:solidFill>
                          <a:effectLst/>
                          <a:latin typeface="Arial" panose="020B0604020202020204" pitchFamily="34" charset="0"/>
                          <a:cs typeface="Arial" panose="020B0604020202020204" pitchFamily="34" charset="0"/>
                        </a:rPr>
                        <a:t>RSR</a:t>
                      </a:r>
                      <a:endParaRPr lang="en-IN" sz="12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1" u="none" strike="noStrike">
                          <a:solidFill>
                            <a:srgbClr val="7030A0"/>
                          </a:solidFill>
                          <a:effectLst/>
                          <a:latin typeface="Arial" panose="020B0604020202020204" pitchFamily="34" charset="0"/>
                          <a:cs typeface="Arial" panose="020B0604020202020204" pitchFamily="34" charset="0"/>
                        </a:rPr>
                        <a:t>R</a:t>
                      </a:r>
                      <a:endParaRPr lang="en-IN" sz="12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a:solidFill>
                            <a:srgbClr val="7030A0"/>
                          </a:solidFill>
                          <a:effectLst/>
                          <a:latin typeface="Arial" panose="020B0604020202020204" pitchFamily="34" charset="0"/>
                          <a:cs typeface="Arial" panose="020B0604020202020204" pitchFamily="34" charset="0"/>
                        </a:rPr>
                        <a:t>D</a:t>
                      </a:r>
                      <a:endParaRPr lang="en-IN" sz="12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a:solidFill>
                            <a:srgbClr val="7030A0"/>
                          </a:solidFill>
                          <a:effectLst/>
                          <a:latin typeface="Arial" panose="020B0604020202020204" pitchFamily="34" charset="0"/>
                          <a:cs typeface="Arial" panose="020B0604020202020204" pitchFamily="34" charset="0"/>
                        </a:rPr>
                        <a:t>NSE</a:t>
                      </a:r>
                      <a:endParaRPr lang="en-IN" sz="12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RSR</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7104656"/>
                  </a:ext>
                </a:extLst>
              </a:tr>
              <a:tr h="170713">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ta500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0.201</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0.496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-0.603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1.234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0.127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0.274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-0.036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0.992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-0.186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0.374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-0.85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1.326</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1929230"/>
                  </a:ext>
                </a:extLst>
              </a:tr>
              <a:tr h="170713">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ta850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0.421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-0.761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1.293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0.231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1.054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0.522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0.549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-0.394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1.151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0105794"/>
                  </a:ext>
                </a:extLst>
              </a:tr>
              <a:tr h="170713">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ta1000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0.141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0.462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1.199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0.108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0.265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-0.084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1.015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0.042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-0.795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1.306</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6535103"/>
                  </a:ext>
                </a:extLst>
              </a:tr>
              <a:tr h="170713">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z500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-0.501</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0.298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1.359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0.034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0.958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-0.014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0.417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-0.937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1.356</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2254145"/>
                  </a:ext>
                </a:extLst>
              </a:tr>
              <a:tr h="170713">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z850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0.334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-0.385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1.147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-0.233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0.205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-0.224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1.078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0.508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1.244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346392"/>
                  </a:ext>
                </a:extLst>
              </a:tr>
              <a:tr h="170713">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z1000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0.504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-0.334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1.126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-0.315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0.223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-0.337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1.127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0.467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-0.727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1.281</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1460747"/>
                  </a:ext>
                </a:extLst>
              </a:tr>
              <a:tr h="170713">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u500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-0.526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1.204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0.582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0.599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0.247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0.846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0.333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-0.451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1.174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0266517"/>
                  </a:ext>
                </a:extLst>
              </a:tr>
              <a:tr h="170713">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u850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-0.133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0.344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-0.907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1.346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0.355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0.065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0.943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0.104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-0.615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1.239</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7983141"/>
                  </a:ext>
                </a:extLst>
              </a:tr>
              <a:tr h="170713">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u1000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0.078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-0.462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1.179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0.099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0.203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-0.027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0.988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0.222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0.451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1.229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70291"/>
                  </a:ext>
                </a:extLst>
              </a:tr>
              <a:tr h="170713">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v500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0.532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-0.283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1.104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0.176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-0.015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0.982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-0.407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0.339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-0.903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1.344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5901528"/>
                  </a:ext>
                </a:extLst>
              </a:tr>
              <a:tr h="170713">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v850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0.564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-0.319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1.119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-0.054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1.041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0.249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-0.558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1.217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4088262"/>
                  </a:ext>
                </a:extLst>
              </a:tr>
              <a:tr h="170713">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v1000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-0.392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0.274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-0.226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1.079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0.189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-0.729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1.282</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8607842"/>
                  </a:ext>
                </a:extLst>
              </a:tr>
              <a:tr h="170713">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sh500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0.084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0.414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-0.615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1.239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0.265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0.394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-0.007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0.978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0.153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0.459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-0.619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5301590"/>
                  </a:ext>
                </a:extLst>
              </a:tr>
              <a:tr h="170713">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sh850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0.173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0.456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-0.467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1.181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-0.029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0.264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-0.124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1.033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0.123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-0.737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1.284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327792"/>
                  </a:ext>
                </a:extLst>
              </a:tr>
              <a:tr h="170713">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sh1000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1.139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0.154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-0.173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1.056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0.071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0.464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-0.871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1.333</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8184698"/>
                  </a:ext>
                </a:extLst>
              </a:tr>
              <a:tr h="170713">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rh500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0.208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0.472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-0.412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1.158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0.161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-0.627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1.243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0.425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-0.802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1.309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9505112"/>
                  </a:ext>
                </a:extLst>
              </a:tr>
              <a:tr h="170713">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rh850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0.199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0.428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-0.479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1.185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-0.066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1.007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0.294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0.465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-0.599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1.233</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8297169"/>
                  </a:ext>
                </a:extLst>
              </a:tr>
              <a:tr h="170713">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rh1000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0.154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1.198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0.211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-0.171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1.055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0.421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-0.465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8081378"/>
                  </a:ext>
                </a:extLst>
              </a:tr>
              <a:tr h="170713">
                <a:tc>
                  <a:txBody>
                    <a:bodyPr/>
                    <a:lstStyle/>
                    <a:p>
                      <a:pPr algn="ctr" fontAlgn="b"/>
                      <a:r>
                        <a:rPr lang="en-IN" sz="1100" b="1" u="none" strike="noStrike" dirty="0" err="1">
                          <a:solidFill>
                            <a:srgbClr val="7030A0"/>
                          </a:solidFill>
                          <a:effectLst/>
                          <a:latin typeface="Arial" panose="020B0604020202020204" pitchFamily="34" charset="0"/>
                          <a:cs typeface="Arial" panose="020B0604020202020204" pitchFamily="34" charset="0"/>
                        </a:rPr>
                        <a:t>slp</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0.458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0.542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-0.451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1.174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-0.039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0.329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-0.494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1.191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0.067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-0.905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1.345</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9986585"/>
                  </a:ext>
                </a:extLst>
              </a:tr>
              <a:tr h="170713">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prw</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0.326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0.502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-0.076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-0.178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1.058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0.391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-0.568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1.221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5582542"/>
                  </a:ext>
                </a:extLst>
              </a:tr>
              <a:tr h="170713">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prate</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0.044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1.198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-0.027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0.316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-0.294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1.109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0.238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0.505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-0.675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1.262</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699979"/>
                  </a:ext>
                </a:extLst>
              </a:tr>
              <a:tr h="170713">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nino3.4sst</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0.371</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0.528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1.116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0.338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0.032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0.959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R>
                      <a:noFill/>
                    </a:lnR>
                    <a:lnT w="12700" cap="flat" cmpd="sng" algn="ctr">
                      <a:solidFill>
                        <a:schemeClr val="tx1"/>
                      </a:solidFill>
                      <a:prstDash val="solid"/>
                      <a:round/>
                      <a:headEnd type="none" w="med" len="med"/>
                      <a:tailEnd type="none" w="med" len="med"/>
                    </a:lnT>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0.528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L>
                      <a:noFill/>
                    </a:lnL>
                    <a:lnT w="12700" cap="flat" cmpd="sng" algn="ctr">
                      <a:solidFill>
                        <a:schemeClr val="tx1"/>
                      </a:solidFill>
                      <a:prstDash val="solid"/>
                      <a:round/>
                      <a:headEnd type="none" w="med" len="med"/>
                      <a:tailEnd type="none" w="med" len="med"/>
                    </a:lnT>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0.594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-0.476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1.184</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4945" marR="4945" marT="6593"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07180868"/>
                  </a:ext>
                </a:extLst>
              </a:tr>
            </a:tbl>
          </a:graphicData>
        </a:graphic>
      </p:graphicFrame>
      <p:sp>
        <p:nvSpPr>
          <p:cNvPr id="5" name="TextBox 4">
            <a:extLst>
              <a:ext uri="{FF2B5EF4-FFF2-40B4-BE49-F238E27FC236}">
                <a16:creationId xmlns:a16="http://schemas.microsoft.com/office/drawing/2014/main" id="{478FE72F-5C01-4750-DDA6-1FB7B4B29BF9}"/>
              </a:ext>
            </a:extLst>
          </p:cNvPr>
          <p:cNvSpPr txBox="1"/>
          <p:nvPr/>
        </p:nvSpPr>
        <p:spPr>
          <a:xfrm>
            <a:off x="419100" y="190500"/>
            <a:ext cx="8017456" cy="400110"/>
          </a:xfrm>
          <a:prstGeom prst="rect">
            <a:avLst/>
          </a:prstGeom>
          <a:noFill/>
        </p:spPr>
        <p:txBody>
          <a:bodyPr wrap="square" rtlCol="0">
            <a:spAutoFit/>
          </a:bodyPr>
          <a:lstStyle/>
          <a:p>
            <a:pPr algn="r"/>
            <a:r>
              <a:rPr lang="en-US" sz="2000" u="sng" dirty="0" smtClean="0">
                <a:solidFill>
                  <a:srgbClr val="FF0000"/>
                </a:solidFill>
                <a:latin typeface="Arial Black" panose="020B0A04020102020204" pitchFamily="34" charset="0"/>
              </a:rPr>
              <a:t>Zone wise variation of Correlation for different methods </a:t>
            </a:r>
            <a:endParaRPr lang="en-IN" sz="20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168453245"/>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B630351-56F3-292C-F641-C51FE45CE100}"/>
              </a:ext>
            </a:extLst>
          </p:cNvPr>
          <p:cNvGraphicFramePr>
            <a:graphicFrameLocks noGrp="1"/>
          </p:cNvGraphicFramePr>
          <p:nvPr>
            <p:extLst>
              <p:ext uri="{D42A27DB-BD31-4B8C-83A1-F6EECF244321}">
                <p14:modId xmlns:p14="http://schemas.microsoft.com/office/powerpoint/2010/main" val="2072911227"/>
              </p:ext>
            </p:extLst>
          </p:nvPr>
        </p:nvGraphicFramePr>
        <p:xfrm>
          <a:off x="608126" y="677489"/>
          <a:ext cx="7886705" cy="4815125"/>
        </p:xfrm>
        <a:graphic>
          <a:graphicData uri="http://schemas.openxmlformats.org/drawingml/2006/table">
            <a:tbl>
              <a:tblPr>
                <a:tableStyleId>{2D5ABB26-0587-4C30-8999-92F81FD0307C}</a:tableStyleId>
              </a:tblPr>
              <a:tblGrid>
                <a:gridCol w="559163">
                  <a:extLst>
                    <a:ext uri="{9D8B030D-6E8A-4147-A177-3AD203B41FA5}">
                      <a16:colId xmlns:a16="http://schemas.microsoft.com/office/drawing/2014/main" val="435683463"/>
                    </a:ext>
                  </a:extLst>
                </a:gridCol>
                <a:gridCol w="559163">
                  <a:extLst>
                    <a:ext uri="{9D8B030D-6E8A-4147-A177-3AD203B41FA5}">
                      <a16:colId xmlns:a16="http://schemas.microsoft.com/office/drawing/2014/main" val="3960965219"/>
                    </a:ext>
                  </a:extLst>
                </a:gridCol>
                <a:gridCol w="509089">
                  <a:extLst>
                    <a:ext uri="{9D8B030D-6E8A-4147-A177-3AD203B41FA5}">
                      <a16:colId xmlns:a16="http://schemas.microsoft.com/office/drawing/2014/main" val="1490695851"/>
                    </a:ext>
                  </a:extLst>
                </a:gridCol>
                <a:gridCol w="509089">
                  <a:extLst>
                    <a:ext uri="{9D8B030D-6E8A-4147-A177-3AD203B41FA5}">
                      <a16:colId xmlns:a16="http://schemas.microsoft.com/office/drawing/2014/main" val="3006757235"/>
                    </a:ext>
                  </a:extLst>
                </a:gridCol>
                <a:gridCol w="509089">
                  <a:extLst>
                    <a:ext uri="{9D8B030D-6E8A-4147-A177-3AD203B41FA5}">
                      <a16:colId xmlns:a16="http://schemas.microsoft.com/office/drawing/2014/main" val="2397483271"/>
                    </a:ext>
                  </a:extLst>
                </a:gridCol>
                <a:gridCol w="509089">
                  <a:extLst>
                    <a:ext uri="{9D8B030D-6E8A-4147-A177-3AD203B41FA5}">
                      <a16:colId xmlns:a16="http://schemas.microsoft.com/office/drawing/2014/main" val="4261195548"/>
                    </a:ext>
                  </a:extLst>
                </a:gridCol>
                <a:gridCol w="509089">
                  <a:extLst>
                    <a:ext uri="{9D8B030D-6E8A-4147-A177-3AD203B41FA5}">
                      <a16:colId xmlns:a16="http://schemas.microsoft.com/office/drawing/2014/main" val="1306793688"/>
                    </a:ext>
                  </a:extLst>
                </a:gridCol>
                <a:gridCol w="509089">
                  <a:extLst>
                    <a:ext uri="{9D8B030D-6E8A-4147-A177-3AD203B41FA5}">
                      <a16:colId xmlns:a16="http://schemas.microsoft.com/office/drawing/2014/main" val="2350444023"/>
                    </a:ext>
                  </a:extLst>
                </a:gridCol>
                <a:gridCol w="509089">
                  <a:extLst>
                    <a:ext uri="{9D8B030D-6E8A-4147-A177-3AD203B41FA5}">
                      <a16:colId xmlns:a16="http://schemas.microsoft.com/office/drawing/2014/main" val="1950297522"/>
                    </a:ext>
                  </a:extLst>
                </a:gridCol>
                <a:gridCol w="509089">
                  <a:extLst>
                    <a:ext uri="{9D8B030D-6E8A-4147-A177-3AD203B41FA5}">
                      <a16:colId xmlns:a16="http://schemas.microsoft.com/office/drawing/2014/main" val="1082978340"/>
                    </a:ext>
                  </a:extLst>
                </a:gridCol>
                <a:gridCol w="509089">
                  <a:extLst>
                    <a:ext uri="{9D8B030D-6E8A-4147-A177-3AD203B41FA5}">
                      <a16:colId xmlns:a16="http://schemas.microsoft.com/office/drawing/2014/main" val="949403827"/>
                    </a:ext>
                  </a:extLst>
                </a:gridCol>
                <a:gridCol w="509089">
                  <a:extLst>
                    <a:ext uri="{9D8B030D-6E8A-4147-A177-3AD203B41FA5}">
                      <a16:colId xmlns:a16="http://schemas.microsoft.com/office/drawing/2014/main" val="1459745893"/>
                    </a:ext>
                  </a:extLst>
                </a:gridCol>
                <a:gridCol w="559163">
                  <a:extLst>
                    <a:ext uri="{9D8B030D-6E8A-4147-A177-3AD203B41FA5}">
                      <a16:colId xmlns:a16="http://schemas.microsoft.com/office/drawing/2014/main" val="2815430738"/>
                    </a:ext>
                  </a:extLst>
                </a:gridCol>
                <a:gridCol w="559163">
                  <a:extLst>
                    <a:ext uri="{9D8B030D-6E8A-4147-A177-3AD203B41FA5}">
                      <a16:colId xmlns:a16="http://schemas.microsoft.com/office/drawing/2014/main" val="1408206175"/>
                    </a:ext>
                  </a:extLst>
                </a:gridCol>
                <a:gridCol w="559163">
                  <a:extLst>
                    <a:ext uri="{9D8B030D-6E8A-4147-A177-3AD203B41FA5}">
                      <a16:colId xmlns:a16="http://schemas.microsoft.com/office/drawing/2014/main" val="3790499618"/>
                    </a:ext>
                  </a:extLst>
                </a:gridCol>
              </a:tblGrid>
              <a:tr h="160238">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u="none" strike="noStrike">
                          <a:solidFill>
                            <a:srgbClr val="7030A0"/>
                          </a:solidFill>
                          <a:effectLst/>
                          <a:latin typeface="Arial" panose="020B0604020202020204" pitchFamily="34" charset="0"/>
                          <a:cs typeface="Arial" panose="020B0604020202020204" pitchFamily="34" charset="0"/>
                        </a:rPr>
                        <a:t>GBM</a:t>
                      </a:r>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IN" sz="1400" b="1" u="none" strike="noStrike">
                          <a:solidFill>
                            <a:srgbClr val="7030A0"/>
                          </a:solidFill>
                          <a:effectLst/>
                          <a:latin typeface="Arial" panose="020B0604020202020204" pitchFamily="34" charset="0"/>
                          <a:cs typeface="Arial" panose="020B0604020202020204" pitchFamily="34" charset="0"/>
                        </a:rPr>
                        <a:t> </a:t>
                      </a:r>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738448"/>
                  </a:ext>
                </a:extLst>
              </a:tr>
              <a:tr h="160238">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u="none" strike="noStrike">
                          <a:solidFill>
                            <a:srgbClr val="7030A0"/>
                          </a:solidFill>
                          <a:effectLst/>
                          <a:latin typeface="Arial" panose="020B0604020202020204" pitchFamily="34" charset="0"/>
                          <a:cs typeface="Arial" panose="020B0604020202020204" pitchFamily="34" charset="0"/>
                        </a:rPr>
                        <a:t>MRZ₁</a:t>
                      </a:r>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u="none" strike="noStrike">
                          <a:solidFill>
                            <a:srgbClr val="7030A0"/>
                          </a:solidFill>
                          <a:effectLst/>
                          <a:latin typeface="Arial" panose="020B0604020202020204" pitchFamily="34" charset="0"/>
                          <a:cs typeface="Arial" panose="020B0604020202020204" pitchFamily="34" charset="0"/>
                        </a:rPr>
                        <a:t>MRZ₂</a:t>
                      </a:r>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400" b="1" u="none" strike="noStrike">
                          <a:solidFill>
                            <a:srgbClr val="7030A0"/>
                          </a:solidFill>
                          <a:effectLst/>
                          <a:latin typeface="Arial" panose="020B0604020202020204" pitchFamily="34" charset="0"/>
                          <a:cs typeface="Arial" panose="020B0604020202020204" pitchFamily="34" charset="0"/>
                        </a:rPr>
                        <a:t>MRZ₃</a:t>
                      </a:r>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400" b="1" i="0" u="none" strike="noStrike" dirty="0">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3390611"/>
                  </a:ext>
                </a:extLst>
              </a:tr>
              <a:tr h="160238">
                <a:tc>
                  <a:txBody>
                    <a:bodyPr/>
                    <a:lstStyle/>
                    <a:p>
                      <a:pPr algn="ctr" fontAlgn="b"/>
                      <a:r>
                        <a:rPr lang="en-IN" sz="1200" b="1" u="none" strike="noStrike">
                          <a:solidFill>
                            <a:srgbClr val="7030A0"/>
                          </a:solidFill>
                          <a:effectLst/>
                          <a:latin typeface="Arial" panose="020B0604020202020204" pitchFamily="34" charset="0"/>
                          <a:cs typeface="Arial" panose="020B0604020202020204" pitchFamily="34" charset="0"/>
                        </a:rPr>
                        <a:t>Predictor</a:t>
                      </a:r>
                      <a:endParaRPr lang="en-IN" sz="12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a:solidFill>
                            <a:srgbClr val="7030A0"/>
                          </a:solidFill>
                          <a:effectLst/>
                          <a:latin typeface="Arial" panose="020B0604020202020204" pitchFamily="34" charset="0"/>
                          <a:cs typeface="Arial" panose="020B0604020202020204" pitchFamily="34" charset="0"/>
                        </a:rPr>
                        <a:t>R</a:t>
                      </a:r>
                      <a:endParaRPr lang="en-IN" sz="12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a:solidFill>
                            <a:srgbClr val="7030A0"/>
                          </a:solidFill>
                          <a:effectLst/>
                          <a:latin typeface="Arial" panose="020B0604020202020204" pitchFamily="34" charset="0"/>
                          <a:cs typeface="Arial" panose="020B0604020202020204" pitchFamily="34" charset="0"/>
                        </a:rPr>
                        <a:t>D</a:t>
                      </a:r>
                      <a:endParaRPr lang="en-IN" sz="12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a:solidFill>
                            <a:srgbClr val="7030A0"/>
                          </a:solidFill>
                          <a:effectLst/>
                          <a:latin typeface="Arial" panose="020B0604020202020204" pitchFamily="34" charset="0"/>
                          <a:cs typeface="Arial" panose="020B0604020202020204" pitchFamily="34" charset="0"/>
                        </a:rPr>
                        <a:t>NSE</a:t>
                      </a:r>
                      <a:endParaRPr lang="en-IN" sz="12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a:solidFill>
                            <a:srgbClr val="7030A0"/>
                          </a:solidFill>
                          <a:effectLst/>
                          <a:latin typeface="Arial" panose="020B0604020202020204" pitchFamily="34" charset="0"/>
                          <a:cs typeface="Arial" panose="020B0604020202020204" pitchFamily="34" charset="0"/>
                        </a:rPr>
                        <a:t>RSR</a:t>
                      </a:r>
                      <a:endParaRPr lang="en-IN" sz="12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1" u="none" strike="noStrike">
                          <a:solidFill>
                            <a:srgbClr val="7030A0"/>
                          </a:solidFill>
                          <a:effectLst/>
                          <a:latin typeface="Arial" panose="020B0604020202020204" pitchFamily="34" charset="0"/>
                          <a:cs typeface="Arial" panose="020B0604020202020204" pitchFamily="34" charset="0"/>
                        </a:rPr>
                        <a:t>R</a:t>
                      </a:r>
                      <a:endParaRPr lang="en-IN" sz="12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a:solidFill>
                            <a:srgbClr val="7030A0"/>
                          </a:solidFill>
                          <a:effectLst/>
                          <a:latin typeface="Arial" panose="020B0604020202020204" pitchFamily="34" charset="0"/>
                          <a:cs typeface="Arial" panose="020B0604020202020204" pitchFamily="34" charset="0"/>
                        </a:rPr>
                        <a:t>D</a:t>
                      </a:r>
                      <a:endParaRPr lang="en-IN" sz="12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a:solidFill>
                            <a:srgbClr val="7030A0"/>
                          </a:solidFill>
                          <a:effectLst/>
                          <a:latin typeface="Arial" panose="020B0604020202020204" pitchFamily="34" charset="0"/>
                          <a:cs typeface="Arial" panose="020B0604020202020204" pitchFamily="34" charset="0"/>
                        </a:rPr>
                        <a:t>NSE</a:t>
                      </a:r>
                      <a:endParaRPr lang="en-IN" sz="12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a:solidFill>
                            <a:srgbClr val="7030A0"/>
                          </a:solidFill>
                          <a:effectLst/>
                          <a:latin typeface="Arial" panose="020B0604020202020204" pitchFamily="34" charset="0"/>
                          <a:cs typeface="Arial" panose="020B0604020202020204" pitchFamily="34" charset="0"/>
                        </a:rPr>
                        <a:t>RSR</a:t>
                      </a:r>
                      <a:endParaRPr lang="en-IN" sz="12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200" b="1" u="none" strike="noStrike">
                          <a:solidFill>
                            <a:srgbClr val="7030A0"/>
                          </a:solidFill>
                          <a:effectLst/>
                          <a:latin typeface="Arial" panose="020B0604020202020204" pitchFamily="34" charset="0"/>
                          <a:cs typeface="Arial" panose="020B0604020202020204" pitchFamily="34" charset="0"/>
                        </a:rPr>
                        <a:t>R</a:t>
                      </a:r>
                      <a:endParaRPr lang="en-IN" sz="12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a:solidFill>
                            <a:srgbClr val="7030A0"/>
                          </a:solidFill>
                          <a:effectLst/>
                          <a:latin typeface="Arial" panose="020B0604020202020204" pitchFamily="34" charset="0"/>
                          <a:cs typeface="Arial" panose="020B0604020202020204" pitchFamily="34" charset="0"/>
                        </a:rPr>
                        <a:t>D</a:t>
                      </a:r>
                      <a:endParaRPr lang="en-IN" sz="12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a:solidFill>
                            <a:srgbClr val="7030A0"/>
                          </a:solidFill>
                          <a:effectLst/>
                          <a:latin typeface="Arial" panose="020B0604020202020204" pitchFamily="34" charset="0"/>
                          <a:cs typeface="Arial" panose="020B0604020202020204" pitchFamily="34" charset="0"/>
                        </a:rPr>
                        <a:t>NSE</a:t>
                      </a:r>
                      <a:endParaRPr lang="en-IN" sz="12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200" b="1" u="none" strike="noStrike" dirty="0">
                          <a:solidFill>
                            <a:srgbClr val="7030A0"/>
                          </a:solidFill>
                          <a:effectLst/>
                          <a:latin typeface="Arial" panose="020B0604020202020204" pitchFamily="34" charset="0"/>
                          <a:cs typeface="Arial" panose="020B0604020202020204" pitchFamily="34" charset="0"/>
                        </a:rPr>
                        <a:t>RSR</a:t>
                      </a:r>
                      <a:endParaRPr lang="en-IN" sz="1200" b="1" i="0" u="none" strike="noStrike" dirty="0">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2530889"/>
                  </a:ext>
                </a:extLst>
              </a:tr>
              <a:tr h="16023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ta500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0.572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-0.325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1.122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0.221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-0.452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1.175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0.046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0.408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-1.686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1.597</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467467"/>
                  </a:ext>
                </a:extLst>
              </a:tr>
              <a:tr h="16023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ta850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0.197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0.493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-0.316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1.118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-0.171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0.216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0.547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1.198</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2896914"/>
                  </a:ext>
                </a:extLst>
              </a:tr>
              <a:tr h="160238">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ta1000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0.217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1.171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0.046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1.032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0.374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-0.625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1.242</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1268327"/>
                  </a:ext>
                </a:extLst>
              </a:tr>
              <a:tr h="160238">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z500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-0.237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0.346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-1.397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1.509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0.395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0.609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0.014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0.968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-0.222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0.354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-1.109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1.416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8044100"/>
                  </a:ext>
                </a:extLst>
              </a:tr>
              <a:tr h="16023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z850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0.619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-0.206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-0.067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0.294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-0.206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0.583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-0.642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1.249</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589135"/>
                  </a:ext>
                </a:extLst>
              </a:tr>
              <a:tr h="160238">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z1000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-0.059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1.003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-0.093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0.352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-0.417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0.428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-1.448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1.525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5822927"/>
                  </a:ext>
                </a:extLst>
              </a:tr>
              <a:tr h="160238">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u500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0.394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0.571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-0.647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1.251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0.644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0.753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0.294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0.819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0.291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1.526</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8228706"/>
                  </a:ext>
                </a:extLst>
              </a:tr>
              <a:tr h="160238">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u850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-0.548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1.213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0.266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0.495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1.088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-0.007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0.452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-0.763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1.294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6082219"/>
                  </a:ext>
                </a:extLst>
              </a:tr>
              <a:tr h="16023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u1000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0.229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0.499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1.138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0.067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-0.084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1.015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0.326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0.478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-0.674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1.261</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7030314"/>
                  </a:ext>
                </a:extLst>
              </a:tr>
              <a:tr h="160238">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v500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0.225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0.429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1.116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0.094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0.305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-0.078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1.012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-0.166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0.417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-0.729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1.282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7939462"/>
                  </a:ext>
                </a:extLst>
              </a:tr>
              <a:tr h="16023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v850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0.635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0.735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0.012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0.969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-0.058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0.286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-0.787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1.303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0.228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-1.093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1.41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496845"/>
                  </a:ext>
                </a:extLst>
              </a:tr>
              <a:tr h="160238">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v1000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0.058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0.374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-0.852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1.327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0.052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-0.212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1.073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-0.018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0.425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-0.804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1.309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8227807"/>
                  </a:ext>
                </a:extLst>
              </a:tr>
              <a:tr h="16023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sh500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0.358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-0.231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1.081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0.507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0.172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0.887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-0.318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0.261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-4.125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2.207</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2780408"/>
                  </a:ext>
                </a:extLst>
              </a:tr>
              <a:tr h="160238">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sh850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0.305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0.497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-0.312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1.116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-0.142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0.206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1.092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-0.156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-1.696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2662270"/>
                  </a:ext>
                </a:extLst>
              </a:tr>
              <a:tr h="16023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sh1000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0.219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1.138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0.062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-0.379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0.121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0.512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-0.987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1.374</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5512"/>
                  </a:ext>
                </a:extLst>
              </a:tr>
              <a:tr h="160238">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rh500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0.349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-0.339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0.212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-1.672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1.593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0.342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0.529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-0.635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1.246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6304487"/>
                  </a:ext>
                </a:extLst>
              </a:tr>
              <a:tr h="16023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rh850</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0.202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-0.568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0.045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0.459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-0.893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1.341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0.011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0.384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-2.542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1.834</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1131707"/>
                  </a:ext>
                </a:extLst>
              </a:tr>
              <a:tr h="160238">
                <a:tc>
                  <a:txBody>
                    <a:bodyPr/>
                    <a:lstStyle/>
                    <a:p>
                      <a:pPr algn="ctr" fontAlgn="b"/>
                      <a:r>
                        <a:rPr lang="en-IN" sz="1100" b="1" u="none" strike="noStrike">
                          <a:solidFill>
                            <a:srgbClr val="7030A0"/>
                          </a:solidFill>
                          <a:effectLst/>
                          <a:latin typeface="Arial" panose="020B0604020202020204" pitchFamily="34" charset="0"/>
                          <a:cs typeface="Arial" panose="020B0604020202020204" pitchFamily="34" charset="0"/>
                        </a:rPr>
                        <a:t>rh1000</a:t>
                      </a:r>
                      <a:endParaRPr lang="en-IN" sz="1100" b="1" i="0" u="none" strike="noStrike">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0.254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0.501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1.187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-0.142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0.155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-0.171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1.055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0.207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0.446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-1.097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1.411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532420"/>
                  </a:ext>
                </a:extLst>
              </a:tr>
              <a:tr h="160238">
                <a:tc>
                  <a:txBody>
                    <a:bodyPr/>
                    <a:lstStyle/>
                    <a:p>
                      <a:pPr algn="ctr" fontAlgn="b"/>
                      <a:r>
                        <a:rPr lang="en-IN" sz="1100" b="1" u="none" strike="noStrike" dirty="0" err="1">
                          <a:solidFill>
                            <a:srgbClr val="7030A0"/>
                          </a:solidFill>
                          <a:effectLst/>
                          <a:latin typeface="Arial" panose="020B0604020202020204" pitchFamily="34" charset="0"/>
                          <a:cs typeface="Arial" panose="020B0604020202020204" pitchFamily="34" charset="0"/>
                        </a:rPr>
                        <a:t>slp</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0.652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0.008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0.971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-0.052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0.301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-0.363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1.138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0.169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-0.561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1.218</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9999016"/>
                  </a:ext>
                </a:extLst>
              </a:tr>
              <a:tr h="160238">
                <a:tc>
                  <a:txBody>
                    <a:bodyPr/>
                    <a:lstStyle/>
                    <a:p>
                      <a:pPr algn="ctr" fontAlgn="b"/>
                      <a:r>
                        <a:rPr lang="en-IN" sz="1100" b="1" u="none" strike="noStrike" dirty="0" err="1">
                          <a:solidFill>
                            <a:srgbClr val="7030A0"/>
                          </a:solidFill>
                          <a:effectLst/>
                          <a:latin typeface="Arial" panose="020B0604020202020204" pitchFamily="34" charset="0"/>
                          <a:cs typeface="Arial" panose="020B0604020202020204" pitchFamily="34" charset="0"/>
                        </a:rPr>
                        <a:t>prw</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0.486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0.569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-0.184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1.061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0.137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0.307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-0.091</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1.018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0.177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0.436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-1.369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1.5</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7522712"/>
                  </a:ext>
                </a:extLst>
              </a:tr>
              <a:tr h="16023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prate</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0.378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-0.566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1.22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-0.218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0.157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-1.464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1.53</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0.375</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0.522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-0.636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1.247</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0799201"/>
                  </a:ext>
                </a:extLst>
              </a:tr>
              <a:tr h="160238">
                <a:tc>
                  <a:txBody>
                    <a:bodyPr/>
                    <a:lstStyle/>
                    <a:p>
                      <a:pPr algn="ctr" fontAlgn="b"/>
                      <a:r>
                        <a:rPr lang="en-IN" sz="1100" b="1" u="none" strike="noStrike" dirty="0">
                          <a:solidFill>
                            <a:srgbClr val="7030A0"/>
                          </a:solidFill>
                          <a:effectLst/>
                          <a:latin typeface="Arial" panose="020B0604020202020204" pitchFamily="34" charset="0"/>
                          <a:cs typeface="Arial" panose="020B0604020202020204" pitchFamily="34" charset="0"/>
                        </a:rPr>
                        <a:t>nino3.4sst</a:t>
                      </a:r>
                      <a:endParaRPr lang="en-IN" sz="1100" b="1" i="0" u="none" strike="noStrike" dirty="0">
                        <a:solidFill>
                          <a:srgbClr val="7030A0"/>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0.209</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0.466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-0.829</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1.318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0.417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0.376</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0.074</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0.938</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0.477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0.627</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a:solidFill>
                            <a:schemeClr val="accent5">
                              <a:lumMod val="50000"/>
                            </a:schemeClr>
                          </a:solidFill>
                          <a:effectLst/>
                          <a:latin typeface="Arial" panose="020B0604020202020204" pitchFamily="34" charset="0"/>
                          <a:cs typeface="Arial" panose="020B0604020202020204" pitchFamily="34" charset="0"/>
                        </a:rPr>
                        <a:t>-0.22</a:t>
                      </a:r>
                      <a:endParaRPr lang="en-IN" sz="1100" b="1" i="0" u="none" strike="noStrike">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IN" sz="1100" b="1" u="none" strike="noStrike" dirty="0">
                          <a:solidFill>
                            <a:schemeClr val="accent5">
                              <a:lumMod val="50000"/>
                            </a:schemeClr>
                          </a:solidFill>
                          <a:effectLst/>
                          <a:latin typeface="Arial" panose="020B0604020202020204" pitchFamily="34" charset="0"/>
                          <a:cs typeface="Arial" panose="020B0604020202020204" pitchFamily="34" charset="0"/>
                        </a:rPr>
                        <a:t>1.077</a:t>
                      </a:r>
                      <a:endParaRPr lang="en-IN" sz="1100" b="1" i="0" u="none" strike="noStrike" dirty="0">
                        <a:solidFill>
                          <a:schemeClr val="accent5">
                            <a:lumMod val="50000"/>
                          </a:schemeClr>
                        </a:solidFill>
                        <a:effectLst/>
                        <a:latin typeface="Arial" panose="020B0604020202020204" pitchFamily="34" charset="0"/>
                        <a:cs typeface="Arial" panose="020B0604020202020204" pitchFamily="34" charset="0"/>
                      </a:endParaRPr>
                    </a:p>
                  </a:txBody>
                  <a:tcPr marL="5008" marR="5008" marT="6677"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7585311"/>
                  </a:ext>
                </a:extLst>
              </a:tr>
            </a:tbl>
          </a:graphicData>
        </a:graphic>
      </p:graphicFrame>
      <p:sp>
        <p:nvSpPr>
          <p:cNvPr id="5" name="TextBox 4">
            <a:extLst>
              <a:ext uri="{FF2B5EF4-FFF2-40B4-BE49-F238E27FC236}">
                <a16:creationId xmlns:a16="http://schemas.microsoft.com/office/drawing/2014/main" id="{478FE72F-5C01-4750-DDA6-1FB7B4B29BF9}"/>
              </a:ext>
            </a:extLst>
          </p:cNvPr>
          <p:cNvSpPr txBox="1"/>
          <p:nvPr/>
        </p:nvSpPr>
        <p:spPr>
          <a:xfrm>
            <a:off x="533400" y="107224"/>
            <a:ext cx="8017456" cy="400110"/>
          </a:xfrm>
          <a:prstGeom prst="rect">
            <a:avLst/>
          </a:prstGeom>
          <a:noFill/>
        </p:spPr>
        <p:txBody>
          <a:bodyPr wrap="square" rtlCol="0">
            <a:spAutoFit/>
          </a:bodyPr>
          <a:lstStyle/>
          <a:p>
            <a:pPr algn="r"/>
            <a:r>
              <a:rPr lang="en-US" sz="2000" u="sng" dirty="0" smtClean="0">
                <a:solidFill>
                  <a:srgbClr val="FF0000"/>
                </a:solidFill>
                <a:latin typeface="Arial Black" panose="020B0A04020102020204" pitchFamily="34" charset="0"/>
              </a:rPr>
              <a:t>Zone wise variation of Correlation for different methods </a:t>
            </a:r>
            <a:endParaRPr lang="en-IN" sz="2000" u="sng"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887404717"/>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0AB490-D6AA-2F0D-F7F3-D211317C1BA6}"/>
              </a:ext>
            </a:extLst>
          </p:cNvPr>
          <p:cNvSpPr txBox="1"/>
          <p:nvPr/>
        </p:nvSpPr>
        <p:spPr>
          <a:xfrm>
            <a:off x="0" y="0"/>
            <a:ext cx="9144000" cy="461665"/>
          </a:xfrm>
          <a:prstGeom prst="rect">
            <a:avLst/>
          </a:prstGeom>
          <a:noFill/>
        </p:spPr>
        <p:txBody>
          <a:bodyPr wrap="square" rtlCol="0">
            <a:spAutoFit/>
          </a:bodyPr>
          <a:lstStyle/>
          <a:p>
            <a:pPr algn="ctr"/>
            <a:r>
              <a:rPr lang="en-US" sz="2400" u="sng" dirty="0">
                <a:solidFill>
                  <a:srgbClr val="FF0000"/>
                </a:solidFill>
                <a:latin typeface="Arial Black" panose="020B0A04020102020204" pitchFamily="34" charset="0"/>
              </a:rPr>
              <a:t>Conclusion</a:t>
            </a:r>
            <a:endParaRPr lang="en-IN" sz="2400" u="sng" dirty="0">
              <a:solidFill>
                <a:srgbClr val="FF0000"/>
              </a:solidFill>
              <a:latin typeface="Arial Black" panose="020B0A04020102020204" pitchFamily="34" charset="0"/>
            </a:endParaRPr>
          </a:p>
        </p:txBody>
      </p:sp>
      <p:sp>
        <p:nvSpPr>
          <p:cNvPr id="4" name="TextBox 3"/>
          <p:cNvSpPr txBox="1"/>
          <p:nvPr/>
        </p:nvSpPr>
        <p:spPr>
          <a:xfrm>
            <a:off x="238717" y="605214"/>
            <a:ext cx="8451476" cy="5539978"/>
          </a:xfrm>
          <a:prstGeom prst="rect">
            <a:avLst/>
          </a:prstGeom>
          <a:noFill/>
        </p:spPr>
        <p:txBody>
          <a:bodyPr wrap="square" rtlCol="0">
            <a:spAutoFit/>
          </a:bodyPr>
          <a:lstStyle/>
          <a:p>
            <a:pPr marL="285750" indent="-285750" algn="just">
              <a:buFont typeface="Arial" pitchFamily="34" charset="0"/>
              <a:buChar char="•"/>
            </a:pPr>
            <a:r>
              <a:rPr lang="en-GB" sz="2000" b="1" dirty="0" smtClean="0">
                <a:solidFill>
                  <a:srgbClr val="0000FF"/>
                </a:solidFill>
                <a:latin typeface="Arial" pitchFamily="34" charset="0"/>
                <a:cs typeface="Arial" pitchFamily="34" charset="0"/>
              </a:rPr>
              <a:t>Downscaling is essential to reduce bias and uncertainty of raw GCMs or RCMs outputs.</a:t>
            </a:r>
            <a:endParaRPr lang="en-GB" sz="2000" b="1" dirty="0">
              <a:solidFill>
                <a:srgbClr val="0000FF"/>
              </a:solidFill>
              <a:latin typeface="Arial" pitchFamily="34" charset="0"/>
              <a:cs typeface="Arial" pitchFamily="34" charset="0"/>
            </a:endParaRPr>
          </a:p>
          <a:p>
            <a:pPr marL="285750" indent="-285750" algn="just">
              <a:buFont typeface="Arial" pitchFamily="34" charset="0"/>
              <a:buChar char="•"/>
            </a:pPr>
            <a:endParaRPr lang="en-GB" b="1" dirty="0">
              <a:solidFill>
                <a:schemeClr val="accent5">
                  <a:lumMod val="75000"/>
                </a:schemeClr>
              </a:solidFill>
              <a:latin typeface="Arial" pitchFamily="34" charset="0"/>
              <a:cs typeface="Arial" pitchFamily="34" charset="0"/>
            </a:endParaRPr>
          </a:p>
          <a:p>
            <a:pPr marL="285750" indent="-285750" algn="just">
              <a:buFont typeface="Arial" pitchFamily="34" charset="0"/>
              <a:buChar char="•"/>
            </a:pPr>
            <a:r>
              <a:rPr lang="en-GB" sz="2000" b="1" dirty="0" smtClean="0">
                <a:latin typeface="Arial Black" pitchFamily="34" charset="0"/>
                <a:cs typeface="Arial" pitchFamily="34" charset="0"/>
              </a:rPr>
              <a:t>Methods of downscaling play a crucial role. Simple MLR methods like (MOS or PP methods) having some merits and demerits. Machine Learning downscaling expected to be produce improved downscaling products due to </a:t>
            </a:r>
            <a:r>
              <a:rPr lang="en-US" sz="2000" b="1" dirty="0" smtClean="0">
                <a:latin typeface="Arial Black" pitchFamily="34" charset="0"/>
              </a:rPr>
              <a:t>the learning abilities from data and their use in computer algorithms</a:t>
            </a:r>
            <a:endParaRPr lang="en-GB" sz="2000" b="1" dirty="0">
              <a:latin typeface="Arial Black" pitchFamily="34" charset="0"/>
              <a:cs typeface="Arial" pitchFamily="34" charset="0"/>
            </a:endParaRPr>
          </a:p>
          <a:p>
            <a:pPr marL="285750" indent="-285750" algn="just">
              <a:buFont typeface="Arial" pitchFamily="34" charset="0"/>
              <a:buChar char="•"/>
            </a:pPr>
            <a:endParaRPr lang="en-GB" b="1" dirty="0">
              <a:solidFill>
                <a:schemeClr val="accent5">
                  <a:lumMod val="75000"/>
                </a:schemeClr>
              </a:solidFill>
              <a:latin typeface="Arial" pitchFamily="34" charset="0"/>
              <a:cs typeface="Arial" pitchFamily="34" charset="0"/>
            </a:endParaRPr>
          </a:p>
          <a:p>
            <a:pPr marL="285750" indent="-285750" algn="just">
              <a:buFont typeface="Arial" pitchFamily="34" charset="0"/>
              <a:buChar char="•"/>
            </a:pPr>
            <a:r>
              <a:rPr lang="en-GB" sz="2000" b="1" dirty="0" smtClean="0">
                <a:solidFill>
                  <a:srgbClr val="0000FF"/>
                </a:solidFill>
                <a:latin typeface="Arial" pitchFamily="34" charset="0"/>
                <a:cs typeface="Arial" pitchFamily="34" charset="0"/>
              </a:rPr>
              <a:t>For each downscaling process, selection of suitable predictor and suitable predictor domain is very challenging to get reliable downscscale products</a:t>
            </a:r>
            <a:endParaRPr lang="en-GB" sz="2000" b="1" dirty="0">
              <a:solidFill>
                <a:srgbClr val="0000FF"/>
              </a:solidFill>
              <a:latin typeface="Arial" pitchFamily="34" charset="0"/>
              <a:cs typeface="Arial" pitchFamily="34" charset="0"/>
            </a:endParaRPr>
          </a:p>
          <a:p>
            <a:pPr marL="285750" indent="-285750" algn="just">
              <a:buFont typeface="Arial" pitchFamily="34" charset="0"/>
              <a:buChar char="•"/>
            </a:pPr>
            <a:endParaRPr lang="en-GB" b="1" dirty="0">
              <a:solidFill>
                <a:schemeClr val="accent5">
                  <a:lumMod val="75000"/>
                </a:schemeClr>
              </a:solidFill>
              <a:latin typeface="Arial" pitchFamily="34" charset="0"/>
              <a:cs typeface="Arial" pitchFamily="34" charset="0"/>
            </a:endParaRPr>
          </a:p>
          <a:p>
            <a:pPr marL="285750" indent="-285750" algn="just">
              <a:buFont typeface="Arial" pitchFamily="34" charset="0"/>
              <a:buChar char="•"/>
            </a:pPr>
            <a:r>
              <a:rPr lang="en-GB" sz="2000" b="1" dirty="0">
                <a:solidFill>
                  <a:srgbClr val="CC3399"/>
                </a:solidFill>
                <a:latin typeface="Arial" pitchFamily="34" charset="0"/>
                <a:cs typeface="Arial" pitchFamily="34" charset="0"/>
              </a:rPr>
              <a:t>The potential for machine learning in climate science continues to grow with advanced modelling techniques and enhanced climate predictions.</a:t>
            </a:r>
          </a:p>
          <a:p>
            <a:pPr marL="285750" indent="-285750" algn="just">
              <a:buFont typeface="Arial" pitchFamily="34" charset="0"/>
              <a:buChar char="•"/>
            </a:pPr>
            <a:endParaRPr lang="en-GB" sz="2000" b="1" dirty="0">
              <a:solidFill>
                <a:srgbClr val="00FF00"/>
              </a:solidFill>
              <a:latin typeface="Arial" pitchFamily="34" charset="0"/>
              <a:cs typeface="Arial" pitchFamily="34" charset="0"/>
            </a:endParaRPr>
          </a:p>
        </p:txBody>
      </p:sp>
    </p:spTree>
    <p:extLst>
      <p:ext uri="{BB962C8B-B14F-4D97-AF65-F5344CB8AC3E}">
        <p14:creationId xmlns:p14="http://schemas.microsoft.com/office/powerpoint/2010/main" val="12671572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00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1000"/>
                                        <p:tgtEl>
                                          <p:spTgt spid="4">
                                            <p:txEl>
                                              <p:pRg st="6" end="6"/>
                                            </p:txEl>
                                          </p:spTgt>
                                        </p:tgtEl>
                                      </p:cBhvr>
                                    </p:animEffect>
                                    <p:anim calcmode="lin" valueType="num">
                                      <p:cBhvr>
                                        <p:cTn id="2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10805" y="256748"/>
            <a:ext cx="5913350" cy="707886"/>
          </a:xfrm>
          <a:prstGeom prst="rect">
            <a:avLst/>
          </a:prstGeom>
          <a:noFill/>
        </p:spPr>
        <p:txBody>
          <a:bodyPr wrap="none" rtlCol="0">
            <a:spAutoFit/>
          </a:bodyPr>
          <a:lstStyle/>
          <a:p>
            <a:r>
              <a:rPr lang="en-IN" sz="4000" b="1" u="sng" dirty="0" smtClean="0">
                <a:solidFill>
                  <a:srgbClr val="FF0066"/>
                </a:solidFill>
              </a:rPr>
              <a:t>Possible recommendations</a:t>
            </a:r>
            <a:endParaRPr lang="en-IN" sz="4000" b="1" u="sng" dirty="0">
              <a:solidFill>
                <a:srgbClr val="FF0066"/>
              </a:solidFill>
            </a:endParaRPr>
          </a:p>
        </p:txBody>
      </p:sp>
      <p:sp>
        <p:nvSpPr>
          <p:cNvPr id="6" name="TextBox 5"/>
          <p:cNvSpPr txBox="1"/>
          <p:nvPr/>
        </p:nvSpPr>
        <p:spPr>
          <a:xfrm>
            <a:off x="0" y="1084466"/>
            <a:ext cx="8868390" cy="4832092"/>
          </a:xfrm>
          <a:prstGeom prst="rect">
            <a:avLst/>
          </a:prstGeom>
          <a:noFill/>
        </p:spPr>
        <p:txBody>
          <a:bodyPr wrap="square" rtlCol="0">
            <a:spAutoFit/>
          </a:bodyPr>
          <a:lstStyle/>
          <a:p>
            <a:pPr lvl="0" algn="just">
              <a:buFont typeface="Wingdings" pitchFamily="2" charset="2"/>
              <a:buChar char="Ø"/>
            </a:pPr>
            <a:r>
              <a:rPr lang="en-US" sz="2800" b="1" dirty="0" smtClean="0">
                <a:solidFill>
                  <a:srgbClr val="0000FF"/>
                </a:solidFill>
              </a:rPr>
              <a:t>       Multi-level stakeholders should have high resolution 		downscaled climate change information beforehand 		to implement any adaptation and mitigation option 		towards combating climate change at local level</a:t>
            </a:r>
          </a:p>
          <a:p>
            <a:pPr lvl="0"/>
            <a:endParaRPr lang="en-IN" sz="2800" dirty="0" smtClean="0">
              <a:solidFill>
                <a:srgbClr val="0000FF"/>
              </a:solidFill>
            </a:endParaRPr>
          </a:p>
          <a:p>
            <a:pPr lvl="0" algn="just">
              <a:buFont typeface="Wingdings" pitchFamily="2" charset="2"/>
              <a:buChar char="Ø"/>
            </a:pPr>
            <a:r>
              <a:rPr lang="en-US" sz="2800" b="1" dirty="0" smtClean="0">
                <a:solidFill>
                  <a:srgbClr val="00B050"/>
                </a:solidFill>
              </a:rPr>
              <a:t>       To adequately assess the impact of climate change 		on agricultural sector, crop specific process based 		crop simulation models must run using local Scale 		downscaling information as inputs instead of raw 		GCMs to produce future productivity scenarios to 		put more confident on results</a:t>
            </a:r>
            <a:endParaRPr lang="en-IN" sz="2800" b="1" dirty="0">
              <a:solidFill>
                <a:srgbClr val="00B05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9,868 Thank You Photos - Free &amp; Royalty-Free Stock Photos from Dreamstime">
            <a:extLst>
              <a:ext uri="{FF2B5EF4-FFF2-40B4-BE49-F238E27FC236}">
                <a16:creationId xmlns:a16="http://schemas.microsoft.com/office/drawing/2014/main" id="{37DD8828-C9F9-CFFB-0344-AAD98C7EE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76275"/>
            <a:ext cx="7620000" cy="55054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57120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3340" y="2553364"/>
            <a:ext cx="7567861"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000" b="1" dirty="0">
                <a:solidFill>
                  <a:srgbClr val="0000FF"/>
                </a:solidFill>
              </a:rPr>
              <a:t>Different types of downscaling</a:t>
            </a:r>
          </a:p>
          <a:p>
            <a:r>
              <a:rPr lang="en-US" sz="3000" b="1" dirty="0">
                <a:effectLst>
                  <a:outerShdw blurRad="38100" dist="38100" dir="2700000" algn="tl">
                    <a:srgbClr val="000000">
                      <a:alpha val="43137"/>
                    </a:srgbClr>
                  </a:outerShdw>
                </a:effectLst>
                <a:latin typeface="Times New Roman" pitchFamily="18" charset="0"/>
                <a:cs typeface="Times New Roman" pitchFamily="18" charset="0"/>
              </a:rPr>
              <a:t>Spatio-temporal downscaling through </a:t>
            </a:r>
          </a:p>
          <a:p>
            <a:r>
              <a:rPr lang="en-US" sz="30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3000" b="1" dirty="0" smtClean="0">
                <a:effectLst>
                  <a:outerShdw blurRad="38100" dist="38100" dir="2700000" algn="tl">
                    <a:srgbClr val="000000">
                      <a:alpha val="43137"/>
                    </a:srgbClr>
                  </a:outerShdw>
                </a:effectLst>
                <a:latin typeface="Times New Roman" pitchFamily="18" charset="0"/>
                <a:cs typeface="Times New Roman" pitchFamily="18" charset="0"/>
              </a:rPr>
              <a:t>A</a:t>
            </a:r>
            <a:r>
              <a:rPr lang="en-US" sz="3000" b="1" dirty="0">
                <a:effectLst>
                  <a:outerShdw blurRad="38100" dist="38100" dir="2700000" algn="tl">
                    <a:srgbClr val="000000">
                      <a:alpha val="43137"/>
                    </a:srgbClr>
                  </a:outerShdw>
                </a:effectLst>
                <a:latin typeface="Times New Roman" pitchFamily="18" charset="0"/>
                <a:cs typeface="Times New Roman" pitchFamily="18" charset="0"/>
              </a:rPr>
              <a:t>)  Model Output Statistics (MOS)    </a:t>
            </a:r>
          </a:p>
          <a:p>
            <a:r>
              <a:rPr lang="en-US" sz="3000" b="1" dirty="0">
                <a:effectLst>
                  <a:outerShdw blurRad="38100" dist="38100" dir="2700000" algn="tl">
                    <a:srgbClr val="000000">
                      <a:alpha val="43137"/>
                    </a:srgbClr>
                  </a:outerShdw>
                </a:effectLst>
                <a:latin typeface="Times New Roman" pitchFamily="18" charset="0"/>
                <a:cs typeface="Times New Roman" pitchFamily="18" charset="0"/>
              </a:rPr>
              <a:t>		   B) Perfect Prognosis(PP)</a:t>
            </a:r>
          </a:p>
        </p:txBody>
      </p:sp>
      <p:sp>
        <p:nvSpPr>
          <p:cNvPr id="3" name="TextBox 2"/>
          <p:cNvSpPr txBox="1"/>
          <p:nvPr/>
        </p:nvSpPr>
        <p:spPr>
          <a:xfrm>
            <a:off x="669201" y="967041"/>
            <a:ext cx="6844392" cy="1061829"/>
          </a:xfrm>
          <a:prstGeom prst="rect">
            <a:avLst/>
          </a:prstGeom>
          <a:noFill/>
        </p:spPr>
        <p:txBody>
          <a:bodyPr wrap="square" rtlCol="0">
            <a:spAutoFit/>
          </a:bodyPr>
          <a:lstStyle/>
          <a:p>
            <a:r>
              <a:rPr lang="en-US" sz="3300" b="1" dirty="0">
                <a:solidFill>
                  <a:srgbClr val="660066"/>
                </a:solidFill>
              </a:rPr>
              <a:t>Why do we need downscaling ?</a:t>
            </a:r>
          </a:p>
          <a:p>
            <a:endParaRPr lang="en-US" sz="3000" b="1" dirty="0">
              <a:solidFill>
                <a:srgbClr val="FF0000"/>
              </a:solidFill>
            </a:endParaRPr>
          </a:p>
        </p:txBody>
      </p:sp>
    </p:spTree>
    <p:extLst>
      <p:ext uri="{BB962C8B-B14F-4D97-AF65-F5344CB8AC3E}">
        <p14:creationId xmlns:p14="http://schemas.microsoft.com/office/powerpoint/2010/main" val="509666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839200" cy="4229100"/>
          </a:xfrm>
        </p:spPr>
        <p:txBody>
          <a:bodyPr>
            <a:normAutofit/>
          </a:bodyPr>
          <a:lstStyle/>
          <a:p>
            <a:pPr>
              <a:buFont typeface="Wingdings" charset="2"/>
              <a:buChar char="Ø"/>
            </a:pPr>
            <a:r>
              <a:rPr lang="en-US" b="1" dirty="0" smtClean="0">
                <a:solidFill>
                  <a:srgbClr val="0000FF"/>
                </a:solidFill>
              </a:rPr>
              <a:t>Downscaling: obtaining sub grid-scale information from coarser resolution fields</a:t>
            </a:r>
          </a:p>
          <a:p>
            <a:pPr>
              <a:buFont typeface="Wingdings" charset="2"/>
              <a:buChar char="Ø"/>
            </a:pPr>
            <a:r>
              <a:rPr lang="en-US" b="1" dirty="0" smtClean="0"/>
              <a:t>Relationships between larger-scale climate variables (GCMS outputs) &amp; local scale surface climate (station data) </a:t>
            </a:r>
          </a:p>
          <a:p>
            <a:pPr>
              <a:buNone/>
            </a:pPr>
            <a:endParaRPr lang="en-US" dirty="0" smtClean="0"/>
          </a:p>
          <a:p>
            <a:endParaRPr lang="en-US" dirty="0"/>
          </a:p>
        </p:txBody>
      </p:sp>
      <p:pic>
        <p:nvPicPr>
          <p:cNvPr id="4" name="Picture 2"/>
          <p:cNvPicPr>
            <a:picLocks noChangeAspect="1" noChangeArrowheads="1"/>
          </p:cNvPicPr>
          <p:nvPr/>
        </p:nvPicPr>
        <p:blipFill>
          <a:blip r:embed="rId2"/>
          <a:srcRect/>
          <a:stretch>
            <a:fillRect/>
          </a:stretch>
        </p:blipFill>
        <p:spPr bwMode="auto">
          <a:xfrm>
            <a:off x="381000" y="3657600"/>
            <a:ext cx="8020050" cy="1500188"/>
          </a:xfrm>
          <a:prstGeom prst="rect">
            <a:avLst/>
          </a:prstGeom>
          <a:noFill/>
          <a:ln w="9525">
            <a:noFill/>
            <a:miter lim="800000"/>
            <a:headEnd/>
            <a:tailEnd/>
          </a:ln>
        </p:spPr>
      </p:pic>
      <p:sp>
        <p:nvSpPr>
          <p:cNvPr id="5" name="Rectangle 4"/>
          <p:cNvSpPr/>
          <p:nvPr/>
        </p:nvSpPr>
        <p:spPr>
          <a:xfrm>
            <a:off x="381000" y="5200650"/>
            <a:ext cx="8382000" cy="71558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buNone/>
              <a:defRPr/>
            </a:pPr>
            <a:r>
              <a:rPr lang="en-US" sz="1350" b="1" dirty="0">
                <a:solidFill>
                  <a:srgbClr val="FF0000"/>
                </a:solidFill>
              </a:rPr>
              <a:t>Two assumptions of downscaling methods are:</a:t>
            </a:r>
          </a:p>
          <a:p>
            <a:pPr lvl="7">
              <a:buFont typeface="Arial" pitchFamily="34" charset="0"/>
              <a:buChar char="•"/>
              <a:defRPr/>
            </a:pPr>
            <a:r>
              <a:rPr lang="en-US" sz="1350" b="1" dirty="0">
                <a:solidFill>
                  <a:schemeClr val="accent6">
                    <a:lumMod val="75000"/>
                  </a:schemeClr>
                </a:solidFill>
              </a:rPr>
              <a:t>larger-scale variables are more reliably simulated</a:t>
            </a:r>
          </a:p>
          <a:p>
            <a:pPr lvl="7">
              <a:buFont typeface="Arial" pitchFamily="34" charset="0"/>
              <a:buChar char="•"/>
              <a:defRPr/>
            </a:pPr>
            <a:r>
              <a:rPr lang="en-US" sz="1350" b="1" dirty="0">
                <a:solidFill>
                  <a:schemeClr val="accent6">
                    <a:lumMod val="75000"/>
                  </a:schemeClr>
                </a:solidFill>
              </a:rPr>
              <a:t>relationships remain valid in a changed climate</a:t>
            </a:r>
            <a:endParaRPr lang="en-US" sz="1350" dirty="0"/>
          </a:p>
        </p:txBody>
      </p:sp>
      <p:sp>
        <p:nvSpPr>
          <p:cNvPr id="8" name="TextBox 7"/>
          <p:cNvSpPr txBox="1"/>
          <p:nvPr/>
        </p:nvSpPr>
        <p:spPr>
          <a:xfrm>
            <a:off x="2305050" y="1066800"/>
            <a:ext cx="4127220" cy="600164"/>
          </a:xfrm>
          <a:prstGeom prst="rect">
            <a:avLst/>
          </a:prstGeom>
          <a:noFill/>
        </p:spPr>
        <p:txBody>
          <a:bodyPr wrap="none" rtlCol="0">
            <a:spAutoFit/>
          </a:bodyPr>
          <a:lstStyle/>
          <a:p>
            <a:r>
              <a:rPr lang="en-US" sz="3300" b="1" dirty="0">
                <a:solidFill>
                  <a:srgbClr val="660066"/>
                </a:solidFill>
              </a:rPr>
              <a:t>What is Downscaling? </a:t>
            </a:r>
          </a:p>
        </p:txBody>
      </p:sp>
    </p:spTree>
    <p:extLst>
      <p:ext uri="{BB962C8B-B14F-4D97-AF65-F5344CB8AC3E}">
        <p14:creationId xmlns:p14="http://schemas.microsoft.com/office/powerpoint/2010/main" val="330394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0935" y="892087"/>
            <a:ext cx="3500686" cy="5108663"/>
          </a:xfrm>
          <a:prstGeom prst="rect">
            <a:avLst/>
          </a:prstGeom>
        </p:spPr>
      </p:pic>
      <p:sp>
        <p:nvSpPr>
          <p:cNvPr id="8" name="TextBox 7"/>
          <p:cNvSpPr txBox="1"/>
          <p:nvPr/>
        </p:nvSpPr>
        <p:spPr>
          <a:xfrm>
            <a:off x="7441621" y="3327769"/>
            <a:ext cx="956257" cy="438582"/>
          </a:xfrm>
          <a:prstGeom prst="rect">
            <a:avLst/>
          </a:prstGeom>
          <a:solidFill>
            <a:srgbClr val="FF0000"/>
          </a:solidFill>
        </p:spPr>
        <p:txBody>
          <a:bodyPr wrap="square" rtlCol="0">
            <a:spAutoFit/>
          </a:bodyPr>
          <a:lstStyle/>
          <a:p>
            <a:r>
              <a:rPr lang="en-IN" sz="2250" dirty="0">
                <a:solidFill>
                  <a:schemeClr val="bg1"/>
                </a:solidFill>
              </a:rPr>
              <a:t>CMIP5</a:t>
            </a:r>
          </a:p>
        </p:txBody>
      </p:sp>
      <p:sp>
        <p:nvSpPr>
          <p:cNvPr id="12" name="TextBox 11"/>
          <p:cNvSpPr txBox="1"/>
          <p:nvPr/>
        </p:nvSpPr>
        <p:spPr>
          <a:xfrm>
            <a:off x="7441620" y="916924"/>
            <a:ext cx="956257" cy="438582"/>
          </a:xfrm>
          <a:prstGeom prst="rect">
            <a:avLst/>
          </a:prstGeom>
          <a:solidFill>
            <a:srgbClr val="FF0000"/>
          </a:solidFill>
        </p:spPr>
        <p:txBody>
          <a:bodyPr wrap="square" rtlCol="0">
            <a:spAutoFit/>
          </a:bodyPr>
          <a:lstStyle/>
          <a:p>
            <a:r>
              <a:rPr lang="en-IN" sz="2250" dirty="0">
                <a:solidFill>
                  <a:schemeClr val="bg1"/>
                </a:solidFill>
              </a:rPr>
              <a:t>CMIP3</a:t>
            </a:r>
          </a:p>
        </p:txBody>
      </p:sp>
      <p:sp>
        <p:nvSpPr>
          <p:cNvPr id="3" name="TextBox 2"/>
          <p:cNvSpPr txBox="1"/>
          <p:nvPr/>
        </p:nvSpPr>
        <p:spPr>
          <a:xfrm>
            <a:off x="412751" y="3337954"/>
            <a:ext cx="3333749" cy="1131079"/>
          </a:xfrm>
          <a:prstGeom prst="rect">
            <a:avLst/>
          </a:prstGeom>
          <a:solidFill>
            <a:schemeClr val="bg1"/>
          </a:solidFill>
        </p:spPr>
        <p:txBody>
          <a:bodyPr wrap="square" rtlCol="0">
            <a:spAutoFit/>
          </a:bodyPr>
          <a:lstStyle/>
          <a:p>
            <a:pPr algn="ctr"/>
            <a:r>
              <a:rPr lang="en-IN" sz="2250" b="1" dirty="0"/>
              <a:t>Comparison of seasonal cycles of two generations climate models</a:t>
            </a:r>
          </a:p>
        </p:txBody>
      </p:sp>
      <p:sp>
        <p:nvSpPr>
          <p:cNvPr id="7" name="TextBox 6"/>
          <p:cNvSpPr txBox="1"/>
          <p:nvPr/>
        </p:nvSpPr>
        <p:spPr>
          <a:xfrm>
            <a:off x="-50800" y="903817"/>
            <a:ext cx="3873500" cy="1015663"/>
          </a:xfrm>
          <a:prstGeom prst="rect">
            <a:avLst/>
          </a:prstGeom>
          <a:noFill/>
        </p:spPr>
        <p:txBody>
          <a:bodyPr wrap="square" rtlCol="0">
            <a:spAutoFit/>
          </a:bodyPr>
          <a:lstStyle/>
          <a:p>
            <a:pPr lvl="0" algn="ctr"/>
            <a:r>
              <a:rPr lang="en-IN" sz="3000" b="1" dirty="0">
                <a:solidFill>
                  <a:srgbClr val="0000FF"/>
                </a:solidFill>
              </a:rPr>
              <a:t>Why do we need downscaling ?</a:t>
            </a:r>
            <a:r>
              <a:rPr lang="en-IN" sz="3000" dirty="0">
                <a:solidFill>
                  <a:schemeClr val="bg1"/>
                </a:solidFill>
              </a:rPr>
              <a:t>?</a:t>
            </a:r>
          </a:p>
        </p:txBody>
      </p:sp>
      <p:sp>
        <p:nvSpPr>
          <p:cNvPr id="4" name="Date Placeholder 3"/>
          <p:cNvSpPr>
            <a:spLocks noGrp="1"/>
          </p:cNvSpPr>
          <p:nvPr>
            <p:ph type="dt" sz="half" idx="10"/>
          </p:nvPr>
        </p:nvSpPr>
        <p:spPr/>
        <p:txBody>
          <a:bodyPr/>
          <a:lstStyle/>
          <a:p>
            <a:fld id="{C4423DA4-1815-406A-AA6B-C503AE1BA6D9}" type="datetime1">
              <a:rPr lang="en-IN" smtClean="0"/>
              <a:pPr/>
              <a:t>27-09-2023</a:t>
            </a:fld>
            <a:endParaRPr lang="en-IN"/>
          </a:p>
        </p:txBody>
      </p:sp>
    </p:spTree>
    <p:extLst>
      <p:ext uri="{BB962C8B-B14F-4D97-AF65-F5344CB8AC3E}">
        <p14:creationId xmlns:p14="http://schemas.microsoft.com/office/powerpoint/2010/main" val="243989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53426" y="5351503"/>
            <a:ext cx="5177307" cy="438582"/>
          </a:xfrm>
          <a:prstGeom prst="rect">
            <a:avLst/>
          </a:prstGeom>
          <a:noFill/>
        </p:spPr>
        <p:txBody>
          <a:bodyPr wrap="square" rtlCol="0">
            <a:spAutoFit/>
          </a:bodyPr>
          <a:lstStyle/>
          <a:p>
            <a:r>
              <a:rPr lang="en-IN" sz="2250" b="1" dirty="0">
                <a:solidFill>
                  <a:srgbClr val="ED7D31"/>
                </a:solidFill>
              </a:rPr>
              <a:t>Monsoon Rainfall projection in the future</a:t>
            </a:r>
          </a:p>
        </p:txBody>
      </p:sp>
      <p:sp>
        <p:nvSpPr>
          <p:cNvPr id="8" name="TextBox 7"/>
          <p:cNvSpPr txBox="1"/>
          <p:nvPr/>
        </p:nvSpPr>
        <p:spPr>
          <a:xfrm>
            <a:off x="626363" y="1177723"/>
            <a:ext cx="956257" cy="438582"/>
          </a:xfrm>
          <a:prstGeom prst="rect">
            <a:avLst/>
          </a:prstGeom>
          <a:solidFill>
            <a:srgbClr val="FF0000"/>
          </a:solidFill>
        </p:spPr>
        <p:txBody>
          <a:bodyPr wrap="square" rtlCol="0">
            <a:spAutoFit/>
          </a:bodyPr>
          <a:lstStyle/>
          <a:p>
            <a:r>
              <a:rPr lang="en-IN" sz="2250" dirty="0">
                <a:solidFill>
                  <a:schemeClr val="bg1"/>
                </a:solidFill>
              </a:rPr>
              <a:t>CMIP3</a:t>
            </a:r>
          </a:p>
        </p:txBody>
      </p:sp>
      <p:sp>
        <p:nvSpPr>
          <p:cNvPr id="9" name="TextBox 8"/>
          <p:cNvSpPr txBox="1"/>
          <p:nvPr/>
        </p:nvSpPr>
        <p:spPr>
          <a:xfrm>
            <a:off x="8171651" y="1177723"/>
            <a:ext cx="956257" cy="438582"/>
          </a:xfrm>
          <a:prstGeom prst="rect">
            <a:avLst/>
          </a:prstGeom>
          <a:solidFill>
            <a:srgbClr val="FF0000"/>
          </a:solidFill>
        </p:spPr>
        <p:txBody>
          <a:bodyPr wrap="square" rtlCol="0">
            <a:spAutoFit/>
          </a:bodyPr>
          <a:lstStyle/>
          <a:p>
            <a:r>
              <a:rPr lang="en-IN" sz="2250" dirty="0">
                <a:solidFill>
                  <a:schemeClr val="bg1"/>
                </a:solidFill>
              </a:rPr>
              <a:t>CMIP5</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362" y="1620259"/>
            <a:ext cx="4164578" cy="3525012"/>
          </a:xfrm>
          <a:prstGeom prst="rect">
            <a:avLst/>
          </a:prstGeom>
          <a:ln>
            <a:solidFill>
              <a:schemeClr val="tx1"/>
            </a:solidFill>
          </a:ln>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3330" y="1629235"/>
            <a:ext cx="4180671" cy="3516038"/>
          </a:xfrm>
          <a:prstGeom prst="rect">
            <a:avLst/>
          </a:prstGeom>
          <a:ln>
            <a:solidFill>
              <a:schemeClr val="tx1"/>
            </a:solidFill>
          </a:ln>
        </p:spPr>
      </p:pic>
      <p:sp>
        <p:nvSpPr>
          <p:cNvPr id="12" name="Rectangle 11"/>
          <p:cNvSpPr/>
          <p:nvPr/>
        </p:nvSpPr>
        <p:spPr>
          <a:xfrm>
            <a:off x="4279002" y="1684442"/>
            <a:ext cx="1305165" cy="438582"/>
          </a:xfrm>
          <a:prstGeom prst="rect">
            <a:avLst/>
          </a:prstGeom>
          <a:solidFill>
            <a:srgbClr val="FFFF00"/>
          </a:solidFill>
        </p:spPr>
        <p:txBody>
          <a:bodyPr wrap="none">
            <a:spAutoFit/>
          </a:bodyPr>
          <a:lstStyle/>
          <a:p>
            <a:r>
              <a:rPr lang="en-IN" sz="2250" dirty="0">
                <a:solidFill>
                  <a:srgbClr val="FF0000"/>
                </a:solidFill>
              </a:rPr>
              <a:t>Monsoon</a:t>
            </a:r>
          </a:p>
        </p:txBody>
      </p:sp>
      <p:sp>
        <p:nvSpPr>
          <p:cNvPr id="13" name="Right Arrow 12"/>
          <p:cNvSpPr/>
          <p:nvPr/>
        </p:nvSpPr>
        <p:spPr>
          <a:xfrm rot="20989341">
            <a:off x="7150289" y="3560806"/>
            <a:ext cx="2004521" cy="2038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a:p>
        </p:txBody>
      </p:sp>
      <p:sp>
        <p:nvSpPr>
          <p:cNvPr id="14" name="TextBox 13"/>
          <p:cNvSpPr txBox="1"/>
          <p:nvPr/>
        </p:nvSpPr>
        <p:spPr>
          <a:xfrm>
            <a:off x="1882012" y="247905"/>
            <a:ext cx="5156199" cy="553998"/>
          </a:xfrm>
          <a:prstGeom prst="rect">
            <a:avLst/>
          </a:prstGeom>
          <a:noFill/>
        </p:spPr>
        <p:txBody>
          <a:bodyPr wrap="square" rtlCol="0">
            <a:spAutoFit/>
          </a:bodyPr>
          <a:lstStyle/>
          <a:p>
            <a:pPr lvl="0" algn="ctr"/>
            <a:r>
              <a:rPr lang="en-IN" sz="3000" b="1" dirty="0">
                <a:solidFill>
                  <a:srgbClr val="0000FF"/>
                </a:solidFill>
              </a:rPr>
              <a:t>Why do we need downscaling?</a:t>
            </a:r>
          </a:p>
        </p:txBody>
      </p:sp>
      <p:sp>
        <p:nvSpPr>
          <p:cNvPr id="2" name="Date Placeholder 1"/>
          <p:cNvSpPr>
            <a:spLocks noGrp="1"/>
          </p:cNvSpPr>
          <p:nvPr>
            <p:ph type="dt" sz="half" idx="10"/>
          </p:nvPr>
        </p:nvSpPr>
        <p:spPr/>
        <p:txBody>
          <a:bodyPr/>
          <a:lstStyle/>
          <a:p>
            <a:fld id="{7D6DDFB5-71D2-472B-870C-310B76CBDF23}" type="datetime1">
              <a:rPr lang="en-IN" smtClean="0"/>
              <a:pPr/>
              <a:t>27-09-2023</a:t>
            </a:fld>
            <a:endParaRPr lang="en-IN" dirty="0"/>
          </a:p>
        </p:txBody>
      </p:sp>
    </p:spTree>
    <p:extLst>
      <p:ext uri="{BB962C8B-B14F-4D97-AF65-F5344CB8AC3E}">
        <p14:creationId xmlns:p14="http://schemas.microsoft.com/office/powerpoint/2010/main" val="30992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4" y="426175"/>
            <a:ext cx="9144000" cy="482189"/>
          </a:xfrm>
          <a:solidFill>
            <a:schemeClr val="bg1"/>
          </a:solidFill>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sz="2400" b="1" dirty="0">
                <a:solidFill>
                  <a:srgbClr val="0000FF"/>
                </a:solidFill>
                <a:effectLst>
                  <a:outerShdw blurRad="38100" dist="38100" dir="2700000" algn="tl">
                    <a:srgbClr val="000000">
                      <a:alpha val="43137"/>
                    </a:srgbClr>
                  </a:outerShdw>
                </a:effectLst>
                <a:latin typeface="Aharoni" pitchFamily="2" charset="-79"/>
                <a:cs typeface="Aharoni" pitchFamily="2" charset="-79"/>
              </a:rPr>
              <a:t>Why do we need downscaling?</a:t>
            </a:r>
          </a:p>
        </p:txBody>
      </p:sp>
      <p:graphicFrame>
        <p:nvGraphicFramePr>
          <p:cNvPr id="5" name="Chart 4"/>
          <p:cNvGraphicFramePr/>
          <p:nvPr>
            <p:extLst>
              <p:ext uri="{D42A27DB-BD31-4B8C-83A1-F6EECF244321}">
                <p14:modId xmlns:p14="http://schemas.microsoft.com/office/powerpoint/2010/main" val="1675188348"/>
              </p:ext>
            </p:extLst>
          </p:nvPr>
        </p:nvGraphicFramePr>
        <p:xfrm>
          <a:off x="275273" y="1290021"/>
          <a:ext cx="8370000" cy="23411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2230459184"/>
              </p:ext>
            </p:extLst>
          </p:nvPr>
        </p:nvGraphicFramePr>
        <p:xfrm>
          <a:off x="520506" y="3450594"/>
          <a:ext cx="8064000" cy="25501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8759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70045"/>
            <a:ext cx="7341326" cy="461665"/>
          </a:xfrm>
          <a:prstGeom prst="rect">
            <a:avLst/>
          </a:prstGeom>
          <a:noFill/>
        </p:spPr>
        <p:txBody>
          <a:bodyPr wrap="square" rtlCol="0">
            <a:spAutoFit/>
          </a:bodyPr>
          <a:lstStyle/>
          <a:p>
            <a:pPr algn="ctr"/>
            <a:r>
              <a:rPr lang="en-US" sz="2400" b="1" dirty="0">
                <a:solidFill>
                  <a:srgbClr val="0000FF"/>
                </a:solidFill>
              </a:rPr>
              <a:t>Observed  and GCM simulated rainfall patterns</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8046"/>
          <a:stretch/>
        </p:blipFill>
        <p:spPr bwMode="auto">
          <a:xfrm>
            <a:off x="304800" y="1257303"/>
            <a:ext cx="4191000" cy="2076800"/>
          </a:xfrm>
          <a:prstGeom prst="rect">
            <a:avLst/>
          </a:prstGeom>
          <a:no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8604"/>
          <a:stretch/>
        </p:blipFill>
        <p:spPr bwMode="auto">
          <a:xfrm>
            <a:off x="4800602" y="1257303"/>
            <a:ext cx="3962401" cy="2076800"/>
          </a:xfrm>
          <a:prstGeom prst="rect">
            <a:avLst/>
          </a:prstGeom>
          <a:no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38692"/>
          <a:stretch/>
        </p:blipFill>
        <p:spPr bwMode="auto">
          <a:xfrm>
            <a:off x="304800" y="3431031"/>
            <a:ext cx="4191000" cy="2169669"/>
          </a:xfrm>
          <a:prstGeom prst="rect">
            <a:avLst/>
          </a:prstGeom>
          <a:no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r="38390"/>
          <a:stretch/>
        </p:blipFill>
        <p:spPr bwMode="auto">
          <a:xfrm>
            <a:off x="4800600" y="3431031"/>
            <a:ext cx="3957874" cy="2169669"/>
          </a:xfrm>
          <a:prstGeom prst="rect">
            <a:avLst/>
          </a:prstGeom>
          <a:no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6480995" y="5993347"/>
            <a:ext cx="2430409" cy="300082"/>
          </a:xfrm>
          <a:prstGeom prst="rect">
            <a:avLst/>
          </a:prstGeom>
          <a:ln>
            <a:solidFill>
              <a:schemeClr val="tx1"/>
            </a:solidFill>
          </a:ln>
        </p:spPr>
        <p:txBody>
          <a:bodyPr wrap="none">
            <a:spAutoFit/>
          </a:bodyPr>
          <a:lstStyle/>
          <a:p>
            <a:pPr algn="just"/>
            <a:r>
              <a:rPr lang="en-US" sz="1350" b="1" dirty="0">
                <a:solidFill>
                  <a:srgbClr val="C00000"/>
                </a:solidFill>
              </a:rPr>
              <a:t>(Akhter et al., 2016; </a:t>
            </a:r>
            <a:r>
              <a:rPr lang="en-US" sz="1350" b="1" dirty="0" err="1">
                <a:solidFill>
                  <a:srgbClr val="C00000"/>
                </a:solidFill>
              </a:rPr>
              <a:t>Clim</a:t>
            </a:r>
            <a:r>
              <a:rPr lang="en-US" sz="1350" b="1" dirty="0">
                <a:solidFill>
                  <a:srgbClr val="C00000"/>
                </a:solidFill>
              </a:rPr>
              <a:t>. </a:t>
            </a:r>
            <a:r>
              <a:rPr lang="en-US" sz="1350" b="1" dirty="0" err="1">
                <a:solidFill>
                  <a:srgbClr val="C00000"/>
                </a:solidFill>
              </a:rPr>
              <a:t>Dyn</a:t>
            </a:r>
            <a:r>
              <a:rPr lang="en-US" sz="1350" b="1" dirty="0">
                <a:solidFill>
                  <a:srgbClr val="C00000"/>
                </a:solidFill>
              </a:rPr>
              <a:t>.)</a:t>
            </a:r>
          </a:p>
        </p:txBody>
      </p:sp>
      <p:sp>
        <p:nvSpPr>
          <p:cNvPr id="8" name="TextBox 7"/>
          <p:cNvSpPr txBox="1"/>
          <p:nvPr/>
        </p:nvSpPr>
        <p:spPr>
          <a:xfrm>
            <a:off x="0" y="2114550"/>
            <a:ext cx="461665" cy="453628"/>
          </a:xfrm>
          <a:prstGeom prst="rect">
            <a:avLst/>
          </a:prstGeom>
          <a:noFill/>
        </p:spPr>
        <p:txBody>
          <a:bodyPr vert="vert270" wrap="square" rtlCol="0">
            <a:spAutoFit/>
          </a:bodyPr>
          <a:lstStyle/>
          <a:p>
            <a:r>
              <a:rPr lang="en-US" sz="900" b="1" dirty="0" err="1">
                <a:latin typeface="Times New Roman" pitchFamily="18" charset="0"/>
                <a:cs typeface="Times New Roman" pitchFamily="18" charset="0"/>
              </a:rPr>
              <a:t>Lat</a:t>
            </a:r>
            <a:r>
              <a:rPr lang="en-US" sz="900" b="1" dirty="0">
                <a:latin typeface="Times New Roman" pitchFamily="18" charset="0"/>
                <a:cs typeface="Times New Roman" pitchFamily="18" charset="0"/>
              </a:rPr>
              <a:t>(</a:t>
            </a:r>
            <a:r>
              <a:rPr lang="en-US" sz="900" b="1" dirty="0">
                <a:latin typeface="Times New Roman" pitchFamily="18" charset="0"/>
                <a:ea typeface="Arial Unicode MS"/>
                <a:cs typeface="Times New Roman" pitchFamily="18" charset="0"/>
              </a:rPr>
              <a:t>°N)</a:t>
            </a:r>
            <a:endParaRPr lang="en-US" sz="900" b="1" dirty="0">
              <a:latin typeface="Times New Roman" pitchFamily="18" charset="0"/>
              <a:cs typeface="Times New Roman" pitchFamily="18" charset="0"/>
            </a:endParaRPr>
          </a:p>
        </p:txBody>
      </p:sp>
      <p:sp>
        <p:nvSpPr>
          <p:cNvPr id="9" name="TextBox 8"/>
          <p:cNvSpPr txBox="1"/>
          <p:nvPr/>
        </p:nvSpPr>
        <p:spPr>
          <a:xfrm>
            <a:off x="2269386" y="2134526"/>
            <a:ext cx="461665" cy="453628"/>
          </a:xfrm>
          <a:prstGeom prst="rect">
            <a:avLst/>
          </a:prstGeom>
          <a:noFill/>
        </p:spPr>
        <p:txBody>
          <a:bodyPr vert="vert270" wrap="square" rtlCol="0">
            <a:spAutoFit/>
          </a:bodyPr>
          <a:lstStyle/>
          <a:p>
            <a:r>
              <a:rPr lang="en-US" sz="900" b="1" dirty="0" err="1">
                <a:latin typeface="Times New Roman" pitchFamily="18" charset="0"/>
                <a:cs typeface="Times New Roman" pitchFamily="18" charset="0"/>
              </a:rPr>
              <a:t>Lat</a:t>
            </a:r>
            <a:r>
              <a:rPr lang="en-US" sz="900" b="1" dirty="0">
                <a:latin typeface="Times New Roman" pitchFamily="18" charset="0"/>
                <a:cs typeface="Times New Roman" pitchFamily="18" charset="0"/>
              </a:rPr>
              <a:t>(</a:t>
            </a:r>
            <a:r>
              <a:rPr lang="en-US" sz="900" b="1" dirty="0">
                <a:latin typeface="Times New Roman" pitchFamily="18" charset="0"/>
                <a:ea typeface="Arial Unicode MS"/>
                <a:cs typeface="Times New Roman" pitchFamily="18" charset="0"/>
              </a:rPr>
              <a:t>°N)</a:t>
            </a:r>
            <a:endParaRPr lang="en-US" sz="900" b="1" dirty="0">
              <a:latin typeface="Times New Roman" pitchFamily="18" charset="0"/>
              <a:cs typeface="Times New Roman" pitchFamily="18" charset="0"/>
            </a:endParaRPr>
          </a:p>
        </p:txBody>
      </p:sp>
      <p:sp>
        <p:nvSpPr>
          <p:cNvPr id="10" name="TextBox 9"/>
          <p:cNvSpPr txBox="1"/>
          <p:nvPr/>
        </p:nvSpPr>
        <p:spPr>
          <a:xfrm>
            <a:off x="4431268" y="2215536"/>
            <a:ext cx="461665" cy="453628"/>
          </a:xfrm>
          <a:prstGeom prst="rect">
            <a:avLst/>
          </a:prstGeom>
          <a:noFill/>
        </p:spPr>
        <p:txBody>
          <a:bodyPr vert="vert270" wrap="square" rtlCol="0">
            <a:spAutoFit/>
          </a:bodyPr>
          <a:lstStyle/>
          <a:p>
            <a:r>
              <a:rPr lang="en-US" sz="900" b="1" dirty="0" err="1">
                <a:latin typeface="Times New Roman" pitchFamily="18" charset="0"/>
                <a:cs typeface="Times New Roman" pitchFamily="18" charset="0"/>
              </a:rPr>
              <a:t>Lat</a:t>
            </a:r>
            <a:r>
              <a:rPr lang="en-US" sz="900" b="1" dirty="0">
                <a:latin typeface="Times New Roman" pitchFamily="18" charset="0"/>
                <a:cs typeface="Times New Roman" pitchFamily="18" charset="0"/>
              </a:rPr>
              <a:t>(</a:t>
            </a:r>
            <a:r>
              <a:rPr lang="en-US" sz="900" b="1" dirty="0">
                <a:latin typeface="Times New Roman" pitchFamily="18" charset="0"/>
                <a:ea typeface="Arial Unicode MS"/>
                <a:cs typeface="Times New Roman" pitchFamily="18" charset="0"/>
              </a:rPr>
              <a:t>°N)</a:t>
            </a:r>
            <a:endParaRPr lang="en-US" sz="900" b="1" dirty="0">
              <a:latin typeface="Times New Roman" pitchFamily="18" charset="0"/>
              <a:cs typeface="Times New Roman" pitchFamily="18" charset="0"/>
            </a:endParaRPr>
          </a:p>
        </p:txBody>
      </p:sp>
      <p:sp>
        <p:nvSpPr>
          <p:cNvPr id="11" name="TextBox 10"/>
          <p:cNvSpPr txBox="1"/>
          <p:nvPr/>
        </p:nvSpPr>
        <p:spPr>
          <a:xfrm>
            <a:off x="6656721" y="2235510"/>
            <a:ext cx="461665" cy="453628"/>
          </a:xfrm>
          <a:prstGeom prst="rect">
            <a:avLst/>
          </a:prstGeom>
          <a:noFill/>
        </p:spPr>
        <p:txBody>
          <a:bodyPr vert="vert270" wrap="square" rtlCol="0">
            <a:spAutoFit/>
          </a:bodyPr>
          <a:lstStyle/>
          <a:p>
            <a:r>
              <a:rPr lang="en-US" sz="900" b="1" dirty="0" err="1">
                <a:latin typeface="Times New Roman" pitchFamily="18" charset="0"/>
                <a:cs typeface="Times New Roman" pitchFamily="18" charset="0"/>
              </a:rPr>
              <a:t>Lat</a:t>
            </a:r>
            <a:r>
              <a:rPr lang="en-US" sz="900" b="1" dirty="0">
                <a:latin typeface="Times New Roman" pitchFamily="18" charset="0"/>
                <a:cs typeface="Times New Roman" pitchFamily="18" charset="0"/>
              </a:rPr>
              <a:t>(</a:t>
            </a:r>
            <a:r>
              <a:rPr lang="en-US" sz="900" b="1" dirty="0">
                <a:latin typeface="Times New Roman" pitchFamily="18" charset="0"/>
                <a:ea typeface="Arial Unicode MS"/>
                <a:cs typeface="Times New Roman" pitchFamily="18" charset="0"/>
              </a:rPr>
              <a:t>°N)</a:t>
            </a:r>
            <a:endParaRPr lang="en-US" sz="900" b="1" dirty="0">
              <a:latin typeface="Times New Roman" pitchFamily="18" charset="0"/>
              <a:cs typeface="Times New Roman" pitchFamily="18" charset="0"/>
            </a:endParaRPr>
          </a:p>
        </p:txBody>
      </p:sp>
      <p:sp>
        <p:nvSpPr>
          <p:cNvPr id="12" name="TextBox 11"/>
          <p:cNvSpPr txBox="1"/>
          <p:nvPr/>
        </p:nvSpPr>
        <p:spPr>
          <a:xfrm>
            <a:off x="0" y="4340628"/>
            <a:ext cx="461665" cy="453628"/>
          </a:xfrm>
          <a:prstGeom prst="rect">
            <a:avLst/>
          </a:prstGeom>
          <a:noFill/>
        </p:spPr>
        <p:txBody>
          <a:bodyPr vert="vert270" wrap="square" rtlCol="0">
            <a:spAutoFit/>
          </a:bodyPr>
          <a:lstStyle/>
          <a:p>
            <a:r>
              <a:rPr lang="en-US" sz="900" b="1" dirty="0" err="1">
                <a:latin typeface="Times New Roman" pitchFamily="18" charset="0"/>
                <a:cs typeface="Times New Roman" pitchFamily="18" charset="0"/>
              </a:rPr>
              <a:t>Lat</a:t>
            </a:r>
            <a:r>
              <a:rPr lang="en-US" sz="900" b="1" dirty="0">
                <a:latin typeface="Times New Roman" pitchFamily="18" charset="0"/>
                <a:cs typeface="Times New Roman" pitchFamily="18" charset="0"/>
              </a:rPr>
              <a:t>(</a:t>
            </a:r>
            <a:r>
              <a:rPr lang="en-US" sz="900" b="1" dirty="0">
                <a:latin typeface="Times New Roman" pitchFamily="18" charset="0"/>
                <a:ea typeface="Arial Unicode MS"/>
                <a:cs typeface="Times New Roman" pitchFamily="18" charset="0"/>
              </a:rPr>
              <a:t>°N)</a:t>
            </a:r>
            <a:endParaRPr lang="en-US" sz="900" b="1" dirty="0">
              <a:latin typeface="Times New Roman" pitchFamily="18" charset="0"/>
              <a:cs typeface="Times New Roman" pitchFamily="18" charset="0"/>
            </a:endParaRPr>
          </a:p>
        </p:txBody>
      </p:sp>
      <p:sp>
        <p:nvSpPr>
          <p:cNvPr id="13" name="TextBox 12"/>
          <p:cNvSpPr txBox="1"/>
          <p:nvPr/>
        </p:nvSpPr>
        <p:spPr>
          <a:xfrm>
            <a:off x="2269386" y="4360602"/>
            <a:ext cx="461665" cy="453628"/>
          </a:xfrm>
          <a:prstGeom prst="rect">
            <a:avLst/>
          </a:prstGeom>
          <a:noFill/>
        </p:spPr>
        <p:txBody>
          <a:bodyPr vert="vert270" wrap="square" rtlCol="0">
            <a:spAutoFit/>
          </a:bodyPr>
          <a:lstStyle/>
          <a:p>
            <a:r>
              <a:rPr lang="en-US" sz="900" b="1" dirty="0" err="1">
                <a:latin typeface="Times New Roman" pitchFamily="18" charset="0"/>
                <a:cs typeface="Times New Roman" pitchFamily="18" charset="0"/>
              </a:rPr>
              <a:t>Lat</a:t>
            </a:r>
            <a:r>
              <a:rPr lang="en-US" sz="900" b="1" dirty="0">
                <a:latin typeface="Times New Roman" pitchFamily="18" charset="0"/>
                <a:cs typeface="Times New Roman" pitchFamily="18" charset="0"/>
              </a:rPr>
              <a:t>(</a:t>
            </a:r>
            <a:r>
              <a:rPr lang="en-US" sz="900" b="1" dirty="0">
                <a:latin typeface="Times New Roman" pitchFamily="18" charset="0"/>
                <a:ea typeface="Arial Unicode MS"/>
                <a:cs typeface="Times New Roman" pitchFamily="18" charset="0"/>
              </a:rPr>
              <a:t>°N)</a:t>
            </a:r>
            <a:endParaRPr lang="en-US" sz="900" b="1" dirty="0">
              <a:latin typeface="Times New Roman" pitchFamily="18" charset="0"/>
              <a:cs typeface="Times New Roman" pitchFamily="18" charset="0"/>
            </a:endParaRPr>
          </a:p>
        </p:txBody>
      </p:sp>
      <p:sp>
        <p:nvSpPr>
          <p:cNvPr id="14" name="TextBox 13"/>
          <p:cNvSpPr txBox="1"/>
          <p:nvPr/>
        </p:nvSpPr>
        <p:spPr>
          <a:xfrm>
            <a:off x="4447882" y="4255554"/>
            <a:ext cx="461665" cy="453628"/>
          </a:xfrm>
          <a:prstGeom prst="rect">
            <a:avLst/>
          </a:prstGeom>
          <a:noFill/>
        </p:spPr>
        <p:txBody>
          <a:bodyPr vert="vert270" wrap="square" rtlCol="0">
            <a:spAutoFit/>
          </a:bodyPr>
          <a:lstStyle/>
          <a:p>
            <a:r>
              <a:rPr lang="en-US" sz="900" b="1" dirty="0" err="1">
                <a:latin typeface="Times New Roman" pitchFamily="18" charset="0"/>
                <a:cs typeface="Times New Roman" pitchFamily="18" charset="0"/>
              </a:rPr>
              <a:t>Lat</a:t>
            </a:r>
            <a:r>
              <a:rPr lang="en-US" sz="900" b="1" dirty="0">
                <a:latin typeface="Times New Roman" pitchFamily="18" charset="0"/>
                <a:cs typeface="Times New Roman" pitchFamily="18" charset="0"/>
              </a:rPr>
              <a:t>(</a:t>
            </a:r>
            <a:r>
              <a:rPr lang="en-US" sz="900" b="1" dirty="0">
                <a:latin typeface="Times New Roman" pitchFamily="18" charset="0"/>
                <a:ea typeface="Arial Unicode MS"/>
                <a:cs typeface="Times New Roman" pitchFamily="18" charset="0"/>
              </a:rPr>
              <a:t>°N)</a:t>
            </a:r>
            <a:endParaRPr lang="en-US" sz="900" b="1" dirty="0">
              <a:latin typeface="Times New Roman" pitchFamily="18" charset="0"/>
              <a:cs typeface="Times New Roman" pitchFamily="18" charset="0"/>
            </a:endParaRPr>
          </a:p>
        </p:txBody>
      </p:sp>
      <p:sp>
        <p:nvSpPr>
          <p:cNvPr id="15" name="TextBox 14"/>
          <p:cNvSpPr txBox="1"/>
          <p:nvPr/>
        </p:nvSpPr>
        <p:spPr>
          <a:xfrm>
            <a:off x="6717268" y="4275528"/>
            <a:ext cx="461665" cy="453628"/>
          </a:xfrm>
          <a:prstGeom prst="rect">
            <a:avLst/>
          </a:prstGeom>
          <a:noFill/>
        </p:spPr>
        <p:txBody>
          <a:bodyPr vert="vert270" wrap="square" rtlCol="0">
            <a:spAutoFit/>
          </a:bodyPr>
          <a:lstStyle/>
          <a:p>
            <a:r>
              <a:rPr lang="en-US" sz="900" b="1" dirty="0" err="1">
                <a:latin typeface="Times New Roman" pitchFamily="18" charset="0"/>
                <a:cs typeface="Times New Roman" pitchFamily="18" charset="0"/>
              </a:rPr>
              <a:t>Lat</a:t>
            </a:r>
            <a:r>
              <a:rPr lang="en-US" sz="900" b="1" dirty="0">
                <a:latin typeface="Times New Roman" pitchFamily="18" charset="0"/>
                <a:cs typeface="Times New Roman" pitchFamily="18" charset="0"/>
              </a:rPr>
              <a:t>(</a:t>
            </a:r>
            <a:r>
              <a:rPr lang="en-US" sz="900" b="1" dirty="0">
                <a:latin typeface="Times New Roman" pitchFamily="18" charset="0"/>
                <a:ea typeface="Arial Unicode MS"/>
                <a:cs typeface="Times New Roman" pitchFamily="18" charset="0"/>
              </a:rPr>
              <a:t>°N)</a:t>
            </a:r>
            <a:endParaRPr lang="en-US" sz="900" b="1" dirty="0">
              <a:latin typeface="Times New Roman" pitchFamily="18" charset="0"/>
              <a:cs typeface="Times New Roman" pitchFamily="18" charset="0"/>
            </a:endParaRPr>
          </a:p>
        </p:txBody>
      </p:sp>
      <p:sp>
        <p:nvSpPr>
          <p:cNvPr id="16" name="TextBox 15"/>
          <p:cNvSpPr txBox="1"/>
          <p:nvPr/>
        </p:nvSpPr>
        <p:spPr>
          <a:xfrm>
            <a:off x="914400" y="3301485"/>
            <a:ext cx="609600" cy="213585"/>
          </a:xfrm>
          <a:prstGeom prst="rect">
            <a:avLst/>
          </a:prstGeom>
          <a:noFill/>
        </p:spPr>
        <p:txBody>
          <a:bodyPr wrap="square" rtlCol="0">
            <a:spAutoFit/>
          </a:bodyPr>
          <a:lstStyle/>
          <a:p>
            <a:r>
              <a:rPr lang="en-US" sz="788" b="1" dirty="0"/>
              <a:t>Lon(°E)</a:t>
            </a:r>
          </a:p>
        </p:txBody>
      </p:sp>
      <p:sp>
        <p:nvSpPr>
          <p:cNvPr id="17" name="TextBox 16"/>
          <p:cNvSpPr txBox="1"/>
          <p:nvPr/>
        </p:nvSpPr>
        <p:spPr>
          <a:xfrm>
            <a:off x="3200400" y="3295713"/>
            <a:ext cx="685800" cy="213585"/>
          </a:xfrm>
          <a:prstGeom prst="rect">
            <a:avLst/>
          </a:prstGeom>
          <a:noFill/>
        </p:spPr>
        <p:txBody>
          <a:bodyPr wrap="square" rtlCol="0">
            <a:spAutoFit/>
          </a:bodyPr>
          <a:lstStyle/>
          <a:p>
            <a:r>
              <a:rPr lang="en-US" sz="788" b="1" dirty="0"/>
              <a:t>Lon(°E)</a:t>
            </a:r>
          </a:p>
        </p:txBody>
      </p:sp>
      <p:sp>
        <p:nvSpPr>
          <p:cNvPr id="18" name="TextBox 17"/>
          <p:cNvSpPr txBox="1"/>
          <p:nvPr/>
        </p:nvSpPr>
        <p:spPr>
          <a:xfrm>
            <a:off x="5410200" y="3315673"/>
            <a:ext cx="609600" cy="213585"/>
          </a:xfrm>
          <a:prstGeom prst="rect">
            <a:avLst/>
          </a:prstGeom>
          <a:noFill/>
        </p:spPr>
        <p:txBody>
          <a:bodyPr wrap="square" rtlCol="0">
            <a:spAutoFit/>
          </a:bodyPr>
          <a:lstStyle/>
          <a:p>
            <a:r>
              <a:rPr lang="en-US" sz="788" b="1" dirty="0"/>
              <a:t>Lon(°E)</a:t>
            </a:r>
          </a:p>
        </p:txBody>
      </p:sp>
      <p:sp>
        <p:nvSpPr>
          <p:cNvPr id="19" name="TextBox 18"/>
          <p:cNvSpPr txBox="1"/>
          <p:nvPr/>
        </p:nvSpPr>
        <p:spPr>
          <a:xfrm>
            <a:off x="7696200" y="3309902"/>
            <a:ext cx="685800" cy="213585"/>
          </a:xfrm>
          <a:prstGeom prst="rect">
            <a:avLst/>
          </a:prstGeom>
          <a:noFill/>
        </p:spPr>
        <p:txBody>
          <a:bodyPr wrap="square" rtlCol="0">
            <a:spAutoFit/>
          </a:bodyPr>
          <a:lstStyle/>
          <a:p>
            <a:r>
              <a:rPr lang="en-US" sz="788" b="1" dirty="0"/>
              <a:t>Lon(°E)</a:t>
            </a:r>
          </a:p>
        </p:txBody>
      </p:sp>
      <p:sp>
        <p:nvSpPr>
          <p:cNvPr id="20" name="TextBox 19"/>
          <p:cNvSpPr txBox="1"/>
          <p:nvPr/>
        </p:nvSpPr>
        <p:spPr>
          <a:xfrm>
            <a:off x="914400" y="5605913"/>
            <a:ext cx="609600" cy="213585"/>
          </a:xfrm>
          <a:prstGeom prst="rect">
            <a:avLst/>
          </a:prstGeom>
          <a:noFill/>
        </p:spPr>
        <p:txBody>
          <a:bodyPr wrap="square" rtlCol="0">
            <a:spAutoFit/>
          </a:bodyPr>
          <a:lstStyle/>
          <a:p>
            <a:r>
              <a:rPr lang="en-US" sz="788" b="1" dirty="0"/>
              <a:t>Lon(°E)</a:t>
            </a:r>
          </a:p>
        </p:txBody>
      </p:sp>
      <p:sp>
        <p:nvSpPr>
          <p:cNvPr id="21" name="TextBox 20"/>
          <p:cNvSpPr txBox="1"/>
          <p:nvPr/>
        </p:nvSpPr>
        <p:spPr>
          <a:xfrm>
            <a:off x="3200400" y="5600142"/>
            <a:ext cx="685800" cy="213585"/>
          </a:xfrm>
          <a:prstGeom prst="rect">
            <a:avLst/>
          </a:prstGeom>
          <a:noFill/>
        </p:spPr>
        <p:txBody>
          <a:bodyPr wrap="square" rtlCol="0">
            <a:spAutoFit/>
          </a:bodyPr>
          <a:lstStyle/>
          <a:p>
            <a:r>
              <a:rPr lang="en-US" sz="788" b="1" dirty="0"/>
              <a:t>Lon(°E)</a:t>
            </a:r>
          </a:p>
        </p:txBody>
      </p:sp>
      <p:sp>
        <p:nvSpPr>
          <p:cNvPr id="22" name="TextBox 21"/>
          <p:cNvSpPr txBox="1"/>
          <p:nvPr/>
        </p:nvSpPr>
        <p:spPr>
          <a:xfrm>
            <a:off x="5410200" y="5543550"/>
            <a:ext cx="609600" cy="213585"/>
          </a:xfrm>
          <a:prstGeom prst="rect">
            <a:avLst/>
          </a:prstGeom>
          <a:noFill/>
        </p:spPr>
        <p:txBody>
          <a:bodyPr wrap="square" rtlCol="0">
            <a:spAutoFit/>
          </a:bodyPr>
          <a:lstStyle/>
          <a:p>
            <a:r>
              <a:rPr lang="en-US" sz="788" b="1" dirty="0"/>
              <a:t>Lon(°E)</a:t>
            </a:r>
          </a:p>
        </p:txBody>
      </p:sp>
      <p:sp>
        <p:nvSpPr>
          <p:cNvPr id="23" name="TextBox 22"/>
          <p:cNvSpPr txBox="1"/>
          <p:nvPr/>
        </p:nvSpPr>
        <p:spPr>
          <a:xfrm>
            <a:off x="7696200" y="5543550"/>
            <a:ext cx="685800" cy="213585"/>
          </a:xfrm>
          <a:prstGeom prst="rect">
            <a:avLst/>
          </a:prstGeom>
          <a:noFill/>
        </p:spPr>
        <p:txBody>
          <a:bodyPr wrap="square" rtlCol="0">
            <a:spAutoFit/>
          </a:bodyPr>
          <a:lstStyle/>
          <a:p>
            <a:r>
              <a:rPr lang="en-US" sz="788" b="1" dirty="0"/>
              <a:t>Lon(°E)</a:t>
            </a:r>
          </a:p>
        </p:txBody>
      </p:sp>
    </p:spTree>
    <p:extLst>
      <p:ext uri="{BB962C8B-B14F-4D97-AF65-F5344CB8AC3E}">
        <p14:creationId xmlns:p14="http://schemas.microsoft.com/office/powerpoint/2010/main" val="2193031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1399</TotalTime>
  <Words>3667</Words>
  <Application>Microsoft Office PowerPoint</Application>
  <PresentationFormat>On-screen Show (4:3)</PresentationFormat>
  <Paragraphs>1739</Paragraphs>
  <Slides>35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Aharoni</vt:lpstr>
      <vt:lpstr>Arial</vt:lpstr>
      <vt:lpstr>Arial Black</vt:lpstr>
      <vt:lpstr>Arial Unicode MS</vt:lpstr>
      <vt:lpstr>Calibri</vt:lpstr>
      <vt:lpstr>Calibri Light</vt:lpstr>
      <vt:lpstr>Cambria Math</vt:lpstr>
      <vt:lpstr>Times New Roman</vt:lpstr>
      <vt:lpstr>Verdana</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we need downscaling?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JAVED AKHTER</dc:creator>
  <cp:lastModifiedBy>Acer</cp:lastModifiedBy>
  <cp:revision>172</cp:revision>
  <dcterms:created xsi:type="dcterms:W3CDTF">2022-09-19T13:44:10Z</dcterms:created>
  <dcterms:modified xsi:type="dcterms:W3CDTF">2023-09-26T19:30:26Z</dcterms:modified>
</cp:coreProperties>
</file>